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708" r:id="rId4"/>
  </p:sldMasterIdLst>
  <p:notesMasterIdLst>
    <p:notesMasterId r:id="rId38"/>
  </p:notesMasterIdLst>
  <p:handoutMasterIdLst>
    <p:handoutMasterId r:id="rId39"/>
  </p:handoutMasterIdLst>
  <p:sldIdLst>
    <p:sldId id="258" r:id="rId5"/>
    <p:sldId id="620" r:id="rId6"/>
    <p:sldId id="621" r:id="rId7"/>
    <p:sldId id="1155" r:id="rId8"/>
    <p:sldId id="1132" r:id="rId9"/>
    <p:sldId id="1143" r:id="rId10"/>
    <p:sldId id="1144" r:id="rId11"/>
    <p:sldId id="1103" r:id="rId12"/>
    <p:sldId id="1099" r:id="rId13"/>
    <p:sldId id="1162" r:id="rId14"/>
    <p:sldId id="1151" r:id="rId15"/>
    <p:sldId id="1152" r:id="rId16"/>
    <p:sldId id="1154" r:id="rId17"/>
    <p:sldId id="1153" r:id="rId18"/>
    <p:sldId id="1145" r:id="rId19"/>
    <p:sldId id="1141" r:id="rId20"/>
    <p:sldId id="1156" r:id="rId21"/>
    <p:sldId id="1127" r:id="rId22"/>
    <p:sldId id="1157" r:id="rId23"/>
    <p:sldId id="1161" r:id="rId24"/>
    <p:sldId id="1126" r:id="rId25"/>
    <p:sldId id="1125" r:id="rId26"/>
    <p:sldId id="1131" r:id="rId27"/>
    <p:sldId id="1130" r:id="rId28"/>
    <p:sldId id="1134" r:id="rId29"/>
    <p:sldId id="1133" r:id="rId30"/>
    <p:sldId id="1137" r:id="rId31"/>
    <p:sldId id="1159" r:id="rId32"/>
    <p:sldId id="1160" r:id="rId33"/>
    <p:sldId id="1148" r:id="rId34"/>
    <p:sldId id="1138" r:id="rId35"/>
    <p:sldId id="1139" r:id="rId36"/>
    <p:sldId id="449" r:id="rId37"/>
  </p:sldIdLst>
  <p:sldSz cx="9144000" cy="6858000" type="screen4x3"/>
  <p:notesSz cx="7004050" cy="929005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1C4AE58-EB93-4C98-A9B4-5F4D7DA36669}">
          <p14:sldIdLst>
            <p14:sldId id="258"/>
            <p14:sldId id="620"/>
            <p14:sldId id="621"/>
            <p14:sldId id="1155"/>
            <p14:sldId id="1132"/>
            <p14:sldId id="1143"/>
            <p14:sldId id="1144"/>
            <p14:sldId id="1103"/>
            <p14:sldId id="1099"/>
            <p14:sldId id="1162"/>
            <p14:sldId id="1151"/>
            <p14:sldId id="1152"/>
            <p14:sldId id="1154"/>
            <p14:sldId id="1153"/>
            <p14:sldId id="1145"/>
            <p14:sldId id="1141"/>
            <p14:sldId id="1156"/>
            <p14:sldId id="1127"/>
            <p14:sldId id="1157"/>
            <p14:sldId id="1161"/>
            <p14:sldId id="1126"/>
            <p14:sldId id="1125"/>
            <p14:sldId id="1131"/>
            <p14:sldId id="1130"/>
            <p14:sldId id="1134"/>
            <p14:sldId id="1133"/>
            <p14:sldId id="1137"/>
            <p14:sldId id="1159"/>
            <p14:sldId id="1160"/>
            <p14:sldId id="1148"/>
            <p14:sldId id="1138"/>
            <p14:sldId id="1139"/>
          </p14:sldIdLst>
        </p14:section>
        <p14:section name="Untitled Section" id="{A5B3DA7C-8AC6-41AC-9F84-527402F02B63}">
          <p14:sldIdLst>
            <p14:sldId id="44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A6011E"/>
    <a:srgbClr val="EEA49C"/>
    <a:srgbClr val="553259"/>
    <a:srgbClr val="96835E"/>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356" autoAdjust="0"/>
    <p:restoredTop sz="82690" autoAdjust="0"/>
  </p:normalViewPr>
  <p:slideViewPr>
    <p:cSldViewPr snapToGrid="0">
      <p:cViewPr varScale="1">
        <p:scale>
          <a:sx n="64" d="100"/>
          <a:sy n="64" d="100"/>
        </p:scale>
        <p:origin x="1044" y="48"/>
      </p:cViewPr>
      <p:guideLst>
        <p:guide orient="horz" pos="2160"/>
        <p:guide pos="2880"/>
      </p:guideLst>
    </p:cSldViewPr>
  </p:slideViewPr>
  <p:outlineViewPr>
    <p:cViewPr>
      <p:scale>
        <a:sx n="33" d="100"/>
        <a:sy n="33" d="100"/>
      </p:scale>
      <p:origin x="0" y="-8198"/>
    </p:cViewPr>
  </p:outlineViewPr>
  <p:notesTextViewPr>
    <p:cViewPr>
      <p:scale>
        <a:sx n="3" d="2"/>
        <a:sy n="3" d="2"/>
      </p:scale>
      <p:origin x="0" y="0"/>
    </p:cViewPr>
  </p:notesTextViewPr>
  <p:sorterViewPr>
    <p:cViewPr>
      <p:scale>
        <a:sx n="100" d="100"/>
        <a:sy n="100" d="100"/>
      </p:scale>
      <p:origin x="0" y="-9844"/>
    </p:cViewPr>
  </p:sorterViewPr>
  <p:notesViewPr>
    <p:cSldViewPr snapToGrid="0">
      <p:cViewPr varScale="1">
        <p:scale>
          <a:sx n="56" d="100"/>
          <a:sy n="56" d="100"/>
        </p:scale>
        <p:origin x="335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35089" cy="466116"/>
          </a:xfrm>
          <a:prstGeom prst="rect">
            <a:avLst/>
          </a:prstGeom>
        </p:spPr>
        <p:txBody>
          <a:bodyPr vert="horz" lIns="92418" tIns="46209" rIns="92418" bIns="46209" rtlCol="0"/>
          <a:lstStyle>
            <a:lvl1pPr algn="l">
              <a:defRPr sz="1200"/>
            </a:lvl1pPr>
          </a:lstStyle>
          <a:p>
            <a:endParaRPr/>
          </a:p>
        </p:txBody>
      </p:sp>
      <p:sp>
        <p:nvSpPr>
          <p:cNvPr id="3" name="Date Placeholder 2"/>
          <p:cNvSpPr>
            <a:spLocks noGrp="1"/>
          </p:cNvSpPr>
          <p:nvPr>
            <p:ph type="dt" sz="quarter" idx="1"/>
          </p:nvPr>
        </p:nvSpPr>
        <p:spPr>
          <a:xfrm>
            <a:off x="3967341" y="0"/>
            <a:ext cx="3035089" cy="466116"/>
          </a:xfrm>
          <a:prstGeom prst="rect">
            <a:avLst/>
          </a:prstGeom>
        </p:spPr>
        <p:txBody>
          <a:bodyPr vert="horz" lIns="92418" tIns="46209" rIns="92418" bIns="46209" rtlCol="0"/>
          <a:lstStyle>
            <a:lvl1pPr algn="r">
              <a:defRPr sz="1200"/>
            </a:lvl1pPr>
          </a:lstStyle>
          <a:p>
            <a:fld id="{CEEBDA6D-DC69-4DCE-BAF7-6763517D3376}" type="datetimeFigureOut">
              <a:rPr lang="en-US"/>
              <a:pPr/>
              <a:t>5/21/2024</a:t>
            </a:fld>
            <a:endParaRPr/>
          </a:p>
        </p:txBody>
      </p:sp>
      <p:sp>
        <p:nvSpPr>
          <p:cNvPr id="4" name="Footer Placeholder 3"/>
          <p:cNvSpPr>
            <a:spLocks noGrp="1"/>
          </p:cNvSpPr>
          <p:nvPr>
            <p:ph type="ftr" sz="quarter" idx="2"/>
          </p:nvPr>
        </p:nvSpPr>
        <p:spPr>
          <a:xfrm>
            <a:off x="2" y="8823939"/>
            <a:ext cx="3035089" cy="466115"/>
          </a:xfrm>
          <a:prstGeom prst="rect">
            <a:avLst/>
          </a:prstGeom>
        </p:spPr>
        <p:txBody>
          <a:bodyPr vert="horz" lIns="92418" tIns="46209" rIns="92418" bIns="46209" rtlCol="0" anchor="b"/>
          <a:lstStyle>
            <a:lvl1pPr algn="l">
              <a:defRPr sz="1200"/>
            </a:lvl1pPr>
          </a:lstStyle>
          <a:p>
            <a:endParaRPr/>
          </a:p>
        </p:txBody>
      </p:sp>
      <p:sp>
        <p:nvSpPr>
          <p:cNvPr id="5" name="Slide Number Placeholder 4"/>
          <p:cNvSpPr>
            <a:spLocks noGrp="1"/>
          </p:cNvSpPr>
          <p:nvPr>
            <p:ph type="sldNum" sz="quarter" idx="3"/>
          </p:nvPr>
        </p:nvSpPr>
        <p:spPr>
          <a:xfrm>
            <a:off x="3967341" y="8823939"/>
            <a:ext cx="3035089" cy="466115"/>
          </a:xfrm>
          <a:prstGeom prst="rect">
            <a:avLst/>
          </a:prstGeom>
        </p:spPr>
        <p:txBody>
          <a:bodyPr vert="horz" lIns="92418" tIns="46209" rIns="92418" bIns="46209" rtlCol="0" anchor="b"/>
          <a:lstStyle>
            <a:lvl1pPr algn="r">
              <a:defRPr sz="1200"/>
            </a:lvl1pPr>
          </a:lstStyle>
          <a:p>
            <a:fld id="{B2977E94-A6AB-4E02-8E43-E89F9CF4757F}" type="slidenum">
              <a:rPr/>
              <a:pPr/>
              <a:t>‹#›</a:t>
            </a:fld>
            <a:endParaRPr/>
          </a:p>
        </p:txBody>
      </p:sp>
    </p:spTree>
    <p:extLst>
      <p:ext uri="{BB962C8B-B14F-4D97-AF65-F5344CB8AC3E}">
        <p14:creationId xmlns:p14="http://schemas.microsoft.com/office/powerpoint/2010/main" val="21542583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35089" cy="466116"/>
          </a:xfrm>
          <a:prstGeom prst="rect">
            <a:avLst/>
          </a:prstGeom>
        </p:spPr>
        <p:txBody>
          <a:bodyPr vert="horz" lIns="92418" tIns="46209" rIns="92418" bIns="46209" rtlCol="0"/>
          <a:lstStyle>
            <a:lvl1pPr algn="l">
              <a:defRPr sz="1200"/>
            </a:lvl1pPr>
          </a:lstStyle>
          <a:p>
            <a:endParaRPr/>
          </a:p>
        </p:txBody>
      </p:sp>
      <p:sp>
        <p:nvSpPr>
          <p:cNvPr id="3" name="Date Placeholder 2"/>
          <p:cNvSpPr>
            <a:spLocks noGrp="1"/>
          </p:cNvSpPr>
          <p:nvPr>
            <p:ph type="dt" idx="1"/>
          </p:nvPr>
        </p:nvSpPr>
        <p:spPr>
          <a:xfrm>
            <a:off x="3967341" y="0"/>
            <a:ext cx="3035089" cy="466116"/>
          </a:xfrm>
          <a:prstGeom prst="rect">
            <a:avLst/>
          </a:prstGeom>
        </p:spPr>
        <p:txBody>
          <a:bodyPr vert="horz" lIns="92418" tIns="46209" rIns="92418" bIns="46209" rtlCol="0"/>
          <a:lstStyle>
            <a:lvl1pPr algn="r">
              <a:defRPr sz="1200"/>
            </a:lvl1pPr>
          </a:lstStyle>
          <a:p>
            <a:fld id="{237F6C43-988E-4257-9A1C-C162EF036D58}" type="datetimeFigureOut">
              <a:rPr lang="en-US"/>
              <a:pPr/>
              <a:t>5/21/2024</a:t>
            </a:fld>
            <a:endParaRPr/>
          </a:p>
        </p:txBody>
      </p:sp>
      <p:sp>
        <p:nvSpPr>
          <p:cNvPr id="4" name="Slide Image Placeholder 3"/>
          <p:cNvSpPr>
            <a:spLocks noGrp="1" noRot="1" noChangeAspect="1"/>
          </p:cNvSpPr>
          <p:nvPr>
            <p:ph type="sldImg" idx="2"/>
          </p:nvPr>
        </p:nvSpPr>
        <p:spPr>
          <a:xfrm>
            <a:off x="1411288" y="1162050"/>
            <a:ext cx="4181475" cy="3135313"/>
          </a:xfrm>
          <a:prstGeom prst="rect">
            <a:avLst/>
          </a:prstGeom>
          <a:noFill/>
          <a:ln w="12700">
            <a:solidFill>
              <a:prstClr val="black"/>
            </a:solidFill>
          </a:ln>
        </p:spPr>
        <p:txBody>
          <a:bodyPr vert="horz" lIns="92418" tIns="46209" rIns="92418" bIns="46209" rtlCol="0" anchor="ctr"/>
          <a:lstStyle/>
          <a:p>
            <a:endParaRPr/>
          </a:p>
        </p:txBody>
      </p:sp>
      <p:sp>
        <p:nvSpPr>
          <p:cNvPr id="5" name="Notes Placeholder 4"/>
          <p:cNvSpPr>
            <a:spLocks noGrp="1"/>
          </p:cNvSpPr>
          <p:nvPr>
            <p:ph type="body" sz="quarter" idx="3"/>
          </p:nvPr>
        </p:nvSpPr>
        <p:spPr>
          <a:xfrm>
            <a:off x="700406" y="4470838"/>
            <a:ext cx="5603240" cy="3657958"/>
          </a:xfrm>
          <a:prstGeom prst="rect">
            <a:avLst/>
          </a:prstGeom>
        </p:spPr>
        <p:txBody>
          <a:bodyPr vert="horz" lIns="92418" tIns="46209" rIns="92418" bIns="46209"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2" y="8823939"/>
            <a:ext cx="3035089" cy="466115"/>
          </a:xfrm>
          <a:prstGeom prst="rect">
            <a:avLst/>
          </a:prstGeom>
        </p:spPr>
        <p:txBody>
          <a:bodyPr vert="horz" lIns="92418" tIns="46209" rIns="92418" bIns="46209" rtlCol="0" anchor="b"/>
          <a:lstStyle>
            <a:lvl1pPr algn="l">
              <a:defRPr sz="1200"/>
            </a:lvl1pPr>
          </a:lstStyle>
          <a:p>
            <a:endParaRPr/>
          </a:p>
        </p:txBody>
      </p:sp>
      <p:sp>
        <p:nvSpPr>
          <p:cNvPr id="7" name="Slide Number Placeholder 6"/>
          <p:cNvSpPr>
            <a:spLocks noGrp="1"/>
          </p:cNvSpPr>
          <p:nvPr>
            <p:ph type="sldNum" sz="quarter" idx="5"/>
          </p:nvPr>
        </p:nvSpPr>
        <p:spPr>
          <a:xfrm>
            <a:off x="3967341" y="8823939"/>
            <a:ext cx="3035089" cy="466115"/>
          </a:xfrm>
          <a:prstGeom prst="rect">
            <a:avLst/>
          </a:prstGeom>
        </p:spPr>
        <p:txBody>
          <a:bodyPr vert="horz" lIns="92418" tIns="46209" rIns="92418" bIns="46209" rtlCol="0" anchor="b"/>
          <a:lstStyle>
            <a:lvl1pPr algn="r">
              <a:defRPr sz="1200"/>
            </a:lvl1pPr>
          </a:lstStyle>
          <a:p>
            <a:fld id="{DED491D0-8E1B-49C7-849B-A28568D94497}" type="slidenum">
              <a:rPr/>
              <a:pPr/>
              <a:t>‹#›</a:t>
            </a:fld>
            <a:endParaRPr/>
          </a:p>
        </p:txBody>
      </p:sp>
    </p:spTree>
    <p:extLst>
      <p:ext uri="{BB962C8B-B14F-4D97-AF65-F5344CB8AC3E}">
        <p14:creationId xmlns:p14="http://schemas.microsoft.com/office/powerpoint/2010/main" val="172632588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Thank you for attending </a:t>
            </a:r>
          </a:p>
        </p:txBody>
      </p:sp>
      <p:sp>
        <p:nvSpPr>
          <p:cNvPr id="4" name="Slide Number Placeholder 3"/>
          <p:cNvSpPr>
            <a:spLocks noGrp="1"/>
          </p:cNvSpPr>
          <p:nvPr>
            <p:ph type="sldNum" sz="quarter" idx="10"/>
          </p:nvPr>
        </p:nvSpPr>
        <p:spPr/>
        <p:txBody>
          <a:bodyPr/>
          <a:lstStyle/>
          <a:p>
            <a:fld id="{DED491D0-8E1B-49C7-849B-A28568D94497}" type="slidenum">
              <a:rPr lang="en-AU" smtClean="0"/>
              <a:pPr/>
              <a:t>1</a:t>
            </a:fld>
            <a:endParaRPr lang="en-AU"/>
          </a:p>
        </p:txBody>
      </p:sp>
    </p:spTree>
    <p:extLst>
      <p:ext uri="{BB962C8B-B14F-4D97-AF65-F5344CB8AC3E}">
        <p14:creationId xmlns:p14="http://schemas.microsoft.com/office/powerpoint/2010/main" val="4105239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2" y="6334316"/>
            <a:ext cx="9141619" cy="64008"/>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472228"/>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a:t>Click to edit Master title style</a:t>
            </a:r>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rgbClr val="96835E"/>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r>
              <a:rPr lang="en-US" dirty="0"/>
              <a:t>© Wealth Mastery Pty Ltd 2019</a:t>
            </a:r>
          </a:p>
          <a:p>
            <a:endParaRPr lang="en-US" dirty="0"/>
          </a:p>
        </p:txBody>
      </p:sp>
      <p:sp>
        <p:nvSpPr>
          <p:cNvPr id="5" name="Footer Placeholder 4"/>
          <p:cNvSpPr>
            <a:spLocks noGrp="1"/>
          </p:cNvSpPr>
          <p:nvPr>
            <p:ph type="ftr" sz="quarter" idx="11"/>
          </p:nvPr>
        </p:nvSpPr>
        <p:spPr/>
        <p:txBody>
          <a:bodyPr/>
          <a:lstStyle/>
          <a:p>
            <a:r>
              <a:rPr lang="en-AU" dirty="0" err="1"/>
              <a:t>www.keldavis.com</a:t>
            </a:r>
            <a:r>
              <a:rPr lang="en-AU" dirty="0"/>
              <a:t> </a:t>
            </a:r>
          </a:p>
        </p:txBody>
      </p:sp>
      <p:sp>
        <p:nvSpPr>
          <p:cNvPr id="6" name="Slide Number Placeholder 5"/>
          <p:cNvSpPr>
            <a:spLocks noGrp="1"/>
          </p:cNvSpPr>
          <p:nvPr>
            <p:ph type="sldNum" sz="quarter" idx="12"/>
          </p:nvPr>
        </p:nvSpPr>
        <p:spPr>
          <a:xfrm>
            <a:off x="6613742" y="6459786"/>
            <a:ext cx="1795621" cy="365125"/>
          </a:xfrm>
        </p:spPr>
        <p:txBody>
          <a:bodyPr/>
          <a:lstStyle/>
          <a:p>
            <a:r>
              <a:rPr lang="en-GB" dirty="0"/>
              <a:t>© </a:t>
            </a:r>
            <a:r>
              <a:rPr lang="en-GB" dirty="0" err="1"/>
              <a:t>Greymouse</a:t>
            </a:r>
            <a:r>
              <a:rPr lang="en-GB" dirty="0"/>
              <a:t> 2019</a:t>
            </a: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7311" y="536310"/>
            <a:ext cx="2665038" cy="1347491"/>
          </a:xfrm>
          <a:prstGeom prst="rect">
            <a:avLst/>
          </a:prstGeom>
        </p:spPr>
      </p:pic>
    </p:spTree>
    <p:extLst>
      <p:ext uri="{BB962C8B-B14F-4D97-AF65-F5344CB8AC3E}">
        <p14:creationId xmlns:p14="http://schemas.microsoft.com/office/powerpoint/2010/main" val="384423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1"/>
          </a:solidFill>
        </p:spPr>
        <p:txBody>
          <a:bodyPr lIns="457200" tIns="457200"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r>
              <a:rPr lang="en-US" dirty="0"/>
              <a:t>© Wealth Mastery Pty Ltd 2019</a:t>
            </a:r>
          </a:p>
          <a:p>
            <a:endParaRPr lang="en-US" dirty="0"/>
          </a:p>
        </p:txBody>
      </p:sp>
      <p:sp>
        <p:nvSpPr>
          <p:cNvPr id="6" name="Footer Placeholder 5"/>
          <p:cNvSpPr>
            <a:spLocks noGrp="1"/>
          </p:cNvSpPr>
          <p:nvPr>
            <p:ph type="ftr" sz="quarter" idx="11"/>
          </p:nvPr>
        </p:nvSpPr>
        <p:spPr/>
        <p:txBody>
          <a:bodyPr/>
          <a:lstStyle>
            <a:lvl1pPr marL="0" marR="0" indent="0" algn="ctr" defTabSz="685800" rtl="0" eaLnBrk="1" fontAlgn="auto" latinLnBrk="0" hangingPunct="1">
              <a:lnSpc>
                <a:spcPct val="100000"/>
              </a:lnSpc>
              <a:spcBef>
                <a:spcPts val="0"/>
              </a:spcBef>
              <a:spcAft>
                <a:spcPts val="0"/>
              </a:spcAft>
              <a:buClrTx/>
              <a:buSzTx/>
              <a:buFontTx/>
              <a:buNone/>
              <a:tabLst/>
              <a:defRPr/>
            </a:lvl1pPr>
          </a:lstStyle>
          <a:p>
            <a:r>
              <a:rPr lang="en-AU"/>
              <a:t>www.keldavis.com</a:t>
            </a:r>
            <a:endParaRPr lang="en-AU" dirty="0"/>
          </a:p>
        </p:txBody>
      </p:sp>
      <p:sp>
        <p:nvSpPr>
          <p:cNvPr id="7" name="Slide Number Placeholder 6"/>
          <p:cNvSpPr>
            <a:spLocks noGrp="1"/>
          </p:cNvSpPr>
          <p:nvPr>
            <p:ph type="sldNum" sz="quarter" idx="12"/>
          </p:nvPr>
        </p:nvSpPr>
        <p:spPr/>
        <p:txBody>
          <a:bodyPr/>
          <a:lstStyle/>
          <a:p>
            <a:fld id="{BD266BE7-899D-4075-917F-DBDE33B6B692}" type="slidenum">
              <a:rPr lang="en-GB" smtClean="0"/>
              <a:pPr/>
              <a:t>‹#›</a:t>
            </a:fld>
            <a:endParaRPr lang="en-GB"/>
          </a:p>
        </p:txBody>
      </p:sp>
      <p:pic>
        <p:nvPicPr>
          <p:cNvPr id="11" name="Picture 4">
            <a:extLst>
              <a:ext uri="{FF2B5EF4-FFF2-40B4-BE49-F238E27FC236}">
                <a16:creationId xmlns:a16="http://schemas.microsoft.com/office/drawing/2014/main" id="{96BB9D4E-2405-6A4B-B913-6ED31EAE5E1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034299" y="4297029"/>
            <a:ext cx="1019638" cy="515546"/>
          </a:xfrm>
          <a:prstGeom prst="rect">
            <a:avLst/>
          </a:prstGeom>
          <a:noFill/>
        </p:spPr>
      </p:pic>
    </p:spTree>
    <p:extLst>
      <p:ext uri="{BB962C8B-B14F-4D97-AF65-F5344CB8AC3E}">
        <p14:creationId xmlns:p14="http://schemas.microsoft.com/office/powerpoint/2010/main" val="24481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003577"/>
          </a:xfrm>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lIns="45720" tIns="0" rIns="45720" bIns="0"/>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r>
              <a:rPr lang="en-US" dirty="0"/>
              <a:t>© Wealth Mastery Pty Ltd 2019</a:t>
            </a:r>
          </a:p>
          <a:p>
            <a:endParaRPr lang="en-US" dirty="0"/>
          </a:p>
        </p:txBody>
      </p:sp>
      <p:sp>
        <p:nvSpPr>
          <p:cNvPr id="5" name="Footer Placeholder 4"/>
          <p:cNvSpPr>
            <a:spLocks noGrp="1"/>
          </p:cNvSpPr>
          <p:nvPr>
            <p:ph type="ftr" sz="quarter" idx="11"/>
          </p:nvPr>
        </p:nvSpPr>
        <p:spPr/>
        <p:txBody>
          <a:bodyPr/>
          <a:lstStyle/>
          <a:p>
            <a:r>
              <a:rPr lang="en-AU"/>
              <a:t>www.keldavis.com</a:t>
            </a:r>
            <a:endParaRPr lang="en-AU" dirty="0"/>
          </a:p>
        </p:txBody>
      </p:sp>
      <p:sp>
        <p:nvSpPr>
          <p:cNvPr id="6" name="Slide Number Placeholder 5"/>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3289566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r>
              <a:rPr lang="en-US" dirty="0"/>
              <a:t>© Wealth Mastery Pty Ltd 2019</a:t>
            </a:r>
          </a:p>
          <a:p>
            <a:endParaRPr lang="en-US" dirty="0"/>
          </a:p>
        </p:txBody>
      </p:sp>
      <p:sp>
        <p:nvSpPr>
          <p:cNvPr id="5" name="Footer Placeholder 4"/>
          <p:cNvSpPr>
            <a:spLocks noGrp="1"/>
          </p:cNvSpPr>
          <p:nvPr>
            <p:ph type="ftr" sz="quarter" idx="11"/>
          </p:nvPr>
        </p:nvSpPr>
        <p:spPr/>
        <p:txBody>
          <a:bodyPr/>
          <a:lstStyle>
            <a:lvl1pPr marL="0" marR="0" indent="0" algn="ctr" defTabSz="685800" rtl="0" eaLnBrk="1" fontAlgn="auto" latinLnBrk="0" hangingPunct="1">
              <a:lnSpc>
                <a:spcPct val="100000"/>
              </a:lnSpc>
              <a:spcBef>
                <a:spcPts val="0"/>
              </a:spcBef>
              <a:spcAft>
                <a:spcPts val="0"/>
              </a:spcAft>
              <a:buClrTx/>
              <a:buSzTx/>
              <a:buFontTx/>
              <a:buNone/>
              <a:tabLst/>
              <a:defRPr/>
            </a:lvl1pPr>
          </a:lstStyle>
          <a:p>
            <a:r>
              <a:rPr lang="en-AU"/>
              <a:t>www.keldavis.com</a:t>
            </a:r>
            <a:endParaRPr lang="en-AU" dirty="0"/>
          </a:p>
        </p:txBody>
      </p:sp>
      <p:sp>
        <p:nvSpPr>
          <p:cNvPr id="6" name="Slide Number Placeholder 5"/>
          <p:cNvSpPr>
            <a:spLocks noGrp="1"/>
          </p:cNvSpPr>
          <p:nvPr>
            <p:ph type="sldNum" sz="quarter" idx="12"/>
          </p:nvPr>
        </p:nvSpPr>
        <p:spPr/>
        <p:txBody>
          <a:bodyPr/>
          <a:lstStyle/>
          <a:p>
            <a:fld id="{BD266BE7-899D-4075-917F-DBDE33B6B692}" type="slidenum">
              <a:rPr lang="en-GB" smtClean="0"/>
              <a:pPr/>
              <a:t>‹#›</a:t>
            </a:fld>
            <a:endParaRPr lang="en-GB"/>
          </a:p>
        </p:txBody>
      </p:sp>
      <p:pic>
        <p:nvPicPr>
          <p:cNvPr id="10" name="Picture 4">
            <a:extLst>
              <a:ext uri="{FF2B5EF4-FFF2-40B4-BE49-F238E27FC236}">
                <a16:creationId xmlns:a16="http://schemas.microsoft.com/office/drawing/2014/main" id="{374FF2C1-75B9-774A-8F6D-7062269472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066130" y="5729963"/>
            <a:ext cx="1019638" cy="515546"/>
          </a:xfrm>
          <a:prstGeom prst="rect">
            <a:avLst/>
          </a:prstGeom>
          <a:noFill/>
        </p:spPr>
      </p:pic>
    </p:spTree>
    <p:extLst>
      <p:ext uri="{BB962C8B-B14F-4D97-AF65-F5344CB8AC3E}">
        <p14:creationId xmlns:p14="http://schemas.microsoft.com/office/powerpoint/2010/main" val="3562727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0" y="2226503"/>
            <a:ext cx="5917679" cy="2550877"/>
          </a:xfrm>
        </p:spPr>
        <p:txBody>
          <a:bodyPr anchor="b"/>
          <a:lstStyle>
            <a:lvl1pPr>
              <a:defRPr sz="4800">
                <a:solidFill>
                  <a:srgbClr val="553259"/>
                </a:solidFill>
              </a:defRPr>
            </a:lvl1pPr>
          </a:lstStyle>
          <a:p>
            <a:r>
              <a:rPr lang="en-US" dirty="0"/>
              <a:t>Click to edit Master title style</a:t>
            </a:r>
          </a:p>
        </p:txBody>
      </p:sp>
      <p:sp>
        <p:nvSpPr>
          <p:cNvPr id="3" name="Subtitle 2"/>
          <p:cNvSpPr>
            <a:spLocks noGrp="1"/>
          </p:cNvSpPr>
          <p:nvPr>
            <p:ph type="subTitle" idx="1"/>
          </p:nvPr>
        </p:nvSpPr>
        <p:spPr>
          <a:xfrm>
            <a:off x="866440" y="4777380"/>
            <a:ext cx="5917679" cy="861420"/>
          </a:xfrm>
        </p:spPr>
        <p:txBody>
          <a:bodyPr anchor="t"/>
          <a:lstStyle>
            <a:lvl1pPr marL="0" indent="0" algn="l">
              <a:buNone/>
              <a:defRPr cap="all">
                <a:solidFill>
                  <a:srgbClr val="96835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bwMode="gray">
          <a:xfrm rot="5400000">
            <a:off x="7498080" y="1828800"/>
            <a:ext cx="990599" cy="228659"/>
          </a:xfrm>
        </p:spPr>
        <p:txBody>
          <a:bodyPr anchor="t"/>
          <a:lstStyle>
            <a:lvl1pPr algn="l">
              <a:defRPr b="0" i="0">
                <a:solidFill>
                  <a:schemeClr val="bg1">
                    <a:alpha val="60000"/>
                  </a:schemeClr>
                </a:solidFill>
              </a:defRPr>
            </a:lvl1pPr>
          </a:lstStyle>
          <a:p>
            <a:endParaRPr lang="en-US" dirty="0"/>
          </a:p>
        </p:txBody>
      </p:sp>
      <p:sp>
        <p:nvSpPr>
          <p:cNvPr id="5" name="Footer Placeholder 4"/>
          <p:cNvSpPr>
            <a:spLocks noGrp="1"/>
          </p:cNvSpPr>
          <p:nvPr>
            <p:ph type="ftr" sz="quarter" idx="11"/>
          </p:nvPr>
        </p:nvSpPr>
        <p:spPr bwMode="gray">
          <a:xfrm rot="5400000">
            <a:off x="6236208" y="3264408"/>
            <a:ext cx="3859795" cy="228660"/>
          </a:xfrm>
        </p:spPr>
        <p:txBody>
          <a:bodyPr/>
          <a:lstStyle>
            <a:lvl1pPr>
              <a:defRPr b="0" i="0">
                <a:solidFill>
                  <a:schemeClr val="bg1">
                    <a:alpha val="60000"/>
                  </a:schemeClr>
                </a:solidFill>
              </a:defRPr>
            </a:lvl1pPr>
          </a:lstStyle>
          <a:p>
            <a:r>
              <a:rPr lang="en-AU"/>
              <a:t>www.keldavis.com</a:t>
            </a:r>
            <a:endParaRPr lang="en-AU" dirty="0"/>
          </a:p>
        </p:txBody>
      </p:sp>
      <p:sp>
        <p:nvSpPr>
          <p:cNvPr id="8"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BD266BE7-899D-4075-917F-DBDE33B6B692}" type="slidenum">
              <a:rPr lang="en-GB" smtClean="0"/>
              <a:pPr/>
              <a:t>‹#›</a:t>
            </a:fld>
            <a:endParaRPr lang="en-GB" dirty="0"/>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3832" y="1752788"/>
            <a:ext cx="2665038" cy="1347491"/>
          </a:xfrm>
          <a:prstGeom prst="rect">
            <a:avLst/>
          </a:prstGeom>
        </p:spPr>
      </p:pic>
    </p:spTree>
    <p:extLst>
      <p:ext uri="{BB962C8B-B14F-4D97-AF65-F5344CB8AC3E}">
        <p14:creationId xmlns:p14="http://schemas.microsoft.com/office/powerpoint/2010/main" val="76208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953472"/>
          </a:xfrm>
        </p:spPr>
        <p:txBody>
          <a:bodyPr/>
          <a:lstStyle/>
          <a:p>
            <a:r>
              <a:rPr lang="en-US" dirty="0"/>
              <a:t>Click to edit Master title style</a:t>
            </a:r>
          </a:p>
        </p:txBody>
      </p:sp>
      <p:sp>
        <p:nvSpPr>
          <p:cNvPr id="3" name="Content Placeholder 2"/>
          <p:cNvSpPr>
            <a:spLocks noGrp="1"/>
          </p:cNvSpPr>
          <p:nvPr>
            <p:ph idx="1"/>
          </p:nvPr>
        </p:nvSpPr>
        <p:spPr>
          <a:xfrm>
            <a:off x="822959" y="1402915"/>
            <a:ext cx="7543801" cy="4466179"/>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noFill/>
          <a:ln>
            <a:noFill/>
          </a:ln>
        </p:spPr>
        <p:txBody>
          <a:bodyPr/>
          <a:lstStyle>
            <a:lvl1pPr>
              <a:defRPr>
                <a:solidFill>
                  <a:schemeClr val="bg1"/>
                </a:solidFill>
              </a:defRPr>
            </a:lvl1pPr>
          </a:lstStyle>
          <a:p>
            <a:r>
              <a:rPr lang="en-US" dirty="0"/>
              <a:t>© Wealth Mastery Pty Ltd 2019</a:t>
            </a:r>
          </a:p>
          <a:p>
            <a:endParaRPr lang="en-US" dirty="0"/>
          </a:p>
        </p:txBody>
      </p:sp>
      <p:sp>
        <p:nvSpPr>
          <p:cNvPr id="5" name="Footer Placeholder 4"/>
          <p:cNvSpPr>
            <a:spLocks noGrp="1"/>
          </p:cNvSpPr>
          <p:nvPr>
            <p:ph type="ftr" sz="quarter" idx="11"/>
          </p:nvPr>
        </p:nvSpPr>
        <p:spPr/>
        <p:txBody>
          <a:bodyPr/>
          <a:lstStyle/>
          <a:p>
            <a:r>
              <a:rPr lang="en-AU"/>
              <a:t>www.keldavis.com</a:t>
            </a:r>
            <a:endParaRPr lang="en-AU" dirty="0"/>
          </a:p>
        </p:txBody>
      </p:sp>
      <p:sp>
        <p:nvSpPr>
          <p:cNvPr id="6" name="Slide Number Placeholder 5"/>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415597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306862"/>
          </a:xfrm>
        </p:spPr>
        <p:txBody>
          <a:bodyPr anchor="b" anchorCtr="0">
            <a:normAutofit/>
          </a:bodyPr>
          <a:lstStyle>
            <a:lvl1pPr>
              <a:lnSpc>
                <a:spcPct val="85000"/>
              </a:lnSpc>
              <a:defRPr sz="8000" b="0">
                <a:solidFill>
                  <a:schemeClr val="tx1">
                    <a:lumMod val="85000"/>
                    <a:lumOff val="15000"/>
                  </a:schemeClr>
                </a:solidFill>
              </a:defRPr>
            </a:lvl1pPr>
          </a:lstStyle>
          <a:p>
            <a:r>
              <a:rPr lang="en-US" dirty="0"/>
              <a:t>Click to edit Master title style</a:t>
            </a:r>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 Wealth Mastery Pty Ltd 2019</a:t>
            </a:r>
          </a:p>
          <a:p>
            <a:endParaRPr lang="en-US" dirty="0"/>
          </a:p>
        </p:txBody>
      </p:sp>
      <p:sp>
        <p:nvSpPr>
          <p:cNvPr id="5" name="Footer Placeholder 4"/>
          <p:cNvSpPr>
            <a:spLocks noGrp="1"/>
          </p:cNvSpPr>
          <p:nvPr>
            <p:ph type="ftr" sz="quarter" idx="11"/>
          </p:nvPr>
        </p:nvSpPr>
        <p:spPr/>
        <p:txBody>
          <a:bodyPr/>
          <a:lstStyle/>
          <a:p>
            <a:r>
              <a:rPr lang="en-AU"/>
              <a:t>www.keldavis.com</a:t>
            </a:r>
            <a:endParaRPr lang="en-AU" dirty="0"/>
          </a:p>
        </p:txBody>
      </p:sp>
      <p:sp>
        <p:nvSpPr>
          <p:cNvPr id="6" name="Slide Number Placeholder 5"/>
          <p:cNvSpPr>
            <a:spLocks noGrp="1"/>
          </p:cNvSpPr>
          <p:nvPr>
            <p:ph type="sldNum" sz="quarter" idx="12"/>
          </p:nvPr>
        </p:nvSpPr>
        <p:spPr/>
        <p:txBody>
          <a:bodyPr/>
          <a:lstStyle/>
          <a:p>
            <a:fld id="{BD266BE7-899D-4075-917F-DBDE33B6B692}" type="slidenum">
              <a:rPr lang="en-GB" smtClean="0"/>
              <a:pPr/>
              <a:t>‹#›</a:t>
            </a:fld>
            <a:endParaRPr lang="en-GB"/>
          </a:p>
        </p:txBody>
      </p:sp>
      <p:pic>
        <p:nvPicPr>
          <p:cNvPr id="12" name="Picture 4">
            <a:extLst>
              <a:ext uri="{FF2B5EF4-FFF2-40B4-BE49-F238E27FC236}">
                <a16:creationId xmlns:a16="http://schemas.microsoft.com/office/drawing/2014/main" id="{0E4A0815-7E2D-A74E-BF53-0C369690F98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066130" y="5729963"/>
            <a:ext cx="1019638" cy="515546"/>
          </a:xfrm>
          <a:prstGeom prst="rect">
            <a:avLst/>
          </a:prstGeom>
          <a:noFill/>
        </p:spPr>
      </p:pic>
    </p:spTree>
    <p:extLst>
      <p:ext uri="{BB962C8B-B14F-4D97-AF65-F5344CB8AC3E}">
        <p14:creationId xmlns:p14="http://schemas.microsoft.com/office/powerpoint/2010/main" val="4181414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5"/>
            <a:ext cx="7543800" cy="968437"/>
          </a:xfrm>
        </p:spPr>
        <p:txBody>
          <a:bodyPr/>
          <a:lstStyle/>
          <a:p>
            <a:r>
              <a:rPr lang="en-US" dirty="0"/>
              <a:t>Click to edit Master title style</a:t>
            </a:r>
          </a:p>
        </p:txBody>
      </p:sp>
      <p:sp>
        <p:nvSpPr>
          <p:cNvPr id="3" name="Content Placeholder 2"/>
          <p:cNvSpPr>
            <a:spLocks noGrp="1"/>
          </p:cNvSpPr>
          <p:nvPr>
            <p:ph sz="half" idx="1"/>
          </p:nvPr>
        </p:nvSpPr>
        <p:spPr>
          <a:xfrm>
            <a:off x="822960" y="1415439"/>
            <a:ext cx="3703320" cy="4453655"/>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3440" y="1415442"/>
            <a:ext cx="3703320" cy="4453654"/>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dirty="0"/>
              <a:t>© Wealth Mastery Pty Ltd 2019</a:t>
            </a:r>
          </a:p>
          <a:p>
            <a:endParaRPr lang="en-US" dirty="0"/>
          </a:p>
        </p:txBody>
      </p:sp>
      <p:sp>
        <p:nvSpPr>
          <p:cNvPr id="6" name="Footer Placeholder 5"/>
          <p:cNvSpPr>
            <a:spLocks noGrp="1"/>
          </p:cNvSpPr>
          <p:nvPr>
            <p:ph type="ftr" sz="quarter" idx="11"/>
          </p:nvPr>
        </p:nvSpPr>
        <p:spPr/>
        <p:txBody>
          <a:bodyPr/>
          <a:lstStyle/>
          <a:p>
            <a:r>
              <a:rPr lang="en-AU"/>
              <a:t>www.keldavis.com</a:t>
            </a:r>
            <a:endParaRPr lang="en-AU" dirty="0"/>
          </a:p>
        </p:txBody>
      </p:sp>
      <p:sp>
        <p:nvSpPr>
          <p:cNvPr id="7" name="Slide Number Placeholder 6"/>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179984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5"/>
            <a:ext cx="3840480" cy="968437"/>
          </a:xfrm>
        </p:spPr>
        <p:txBody>
          <a:bodyPr/>
          <a:lstStyle/>
          <a:p>
            <a:r>
              <a:rPr lang="en-US" dirty="0"/>
              <a:t>Click to edit </a:t>
            </a:r>
          </a:p>
        </p:txBody>
      </p:sp>
      <p:sp>
        <p:nvSpPr>
          <p:cNvPr id="3" name="Content Placeholder 2"/>
          <p:cNvSpPr>
            <a:spLocks noGrp="1"/>
          </p:cNvSpPr>
          <p:nvPr>
            <p:ph sz="half" idx="1"/>
          </p:nvPr>
        </p:nvSpPr>
        <p:spPr>
          <a:xfrm>
            <a:off x="822960" y="1415439"/>
            <a:ext cx="3703320" cy="4453655"/>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3440" y="286605"/>
            <a:ext cx="3703320" cy="5582491"/>
          </a:xfrm>
        </p:spPr>
        <p:txBody>
          <a:bodyPr/>
          <a:lstStyle/>
          <a:p>
            <a:pPr lvl="0"/>
            <a:r>
              <a:rPr lang="en-US" dirty="0"/>
              <a:t>Click to edit Master text styles</a:t>
            </a:r>
          </a:p>
        </p:txBody>
      </p:sp>
      <p:sp>
        <p:nvSpPr>
          <p:cNvPr id="5" name="Date Placeholder 4"/>
          <p:cNvSpPr>
            <a:spLocks noGrp="1"/>
          </p:cNvSpPr>
          <p:nvPr>
            <p:ph type="dt" sz="half" idx="10"/>
          </p:nvPr>
        </p:nvSpPr>
        <p:spPr/>
        <p:txBody>
          <a:bodyPr/>
          <a:lstStyle/>
          <a:p>
            <a:r>
              <a:rPr lang="en-US" dirty="0"/>
              <a:t>© Wealth Mastery Pty Ltd 2019</a:t>
            </a:r>
          </a:p>
          <a:p>
            <a:endParaRPr lang="en-US" dirty="0"/>
          </a:p>
        </p:txBody>
      </p:sp>
      <p:sp>
        <p:nvSpPr>
          <p:cNvPr id="6" name="Footer Placeholder 5"/>
          <p:cNvSpPr>
            <a:spLocks noGrp="1"/>
          </p:cNvSpPr>
          <p:nvPr>
            <p:ph type="ftr" sz="quarter" idx="11"/>
          </p:nvPr>
        </p:nvSpPr>
        <p:spPr/>
        <p:txBody>
          <a:bodyPr/>
          <a:lstStyle/>
          <a:p>
            <a:r>
              <a:rPr lang="en-AU"/>
              <a:t>www.keldavis.com</a:t>
            </a:r>
            <a:endParaRPr lang="en-AU" dirty="0"/>
          </a:p>
        </p:txBody>
      </p:sp>
      <p:sp>
        <p:nvSpPr>
          <p:cNvPr id="7" name="Slide Number Placeholder 6"/>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1098669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5"/>
            <a:ext cx="7543800" cy="968756"/>
          </a:xfrm>
        </p:spPr>
        <p:txBody>
          <a:bodyPr/>
          <a:lstStyle/>
          <a:p>
            <a:r>
              <a:rPr lang="en-US" dirty="0"/>
              <a:t>Click to edit Master title style</a:t>
            </a:r>
          </a:p>
        </p:txBody>
      </p:sp>
      <p:sp>
        <p:nvSpPr>
          <p:cNvPr id="3" name="Text Placeholder 2"/>
          <p:cNvSpPr>
            <a:spLocks noGrp="1"/>
          </p:cNvSpPr>
          <p:nvPr>
            <p:ph type="body" idx="1"/>
          </p:nvPr>
        </p:nvSpPr>
        <p:spPr>
          <a:xfrm>
            <a:off x="822960" y="1402756"/>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22960" y="2139038"/>
            <a:ext cx="3703320" cy="3730056"/>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63440" y="1402756"/>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63440" y="2139038"/>
            <a:ext cx="3703320" cy="3730056"/>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dirty="0"/>
              <a:t>© Wealth Mastery Pty Ltd 2019</a:t>
            </a:r>
          </a:p>
          <a:p>
            <a:endParaRPr lang="en-US" dirty="0"/>
          </a:p>
        </p:txBody>
      </p:sp>
      <p:sp>
        <p:nvSpPr>
          <p:cNvPr id="8" name="Footer Placeholder 7"/>
          <p:cNvSpPr>
            <a:spLocks noGrp="1"/>
          </p:cNvSpPr>
          <p:nvPr>
            <p:ph type="ftr" sz="quarter" idx="11"/>
          </p:nvPr>
        </p:nvSpPr>
        <p:spPr/>
        <p:txBody>
          <a:bodyPr/>
          <a:lstStyle/>
          <a:p>
            <a:r>
              <a:rPr lang="en-AU"/>
              <a:t>www.keldavis.com</a:t>
            </a:r>
            <a:endParaRPr lang="en-AU" dirty="0"/>
          </a:p>
        </p:txBody>
      </p:sp>
      <p:sp>
        <p:nvSpPr>
          <p:cNvPr id="9" name="Slide Number Placeholder 8"/>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501301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978525"/>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r>
              <a:rPr lang="en-US" dirty="0"/>
              <a:t>© Wealth Mastery Pty Ltd 2019</a:t>
            </a:r>
          </a:p>
          <a:p>
            <a:endParaRPr lang="en-US" dirty="0"/>
          </a:p>
        </p:txBody>
      </p:sp>
      <p:sp>
        <p:nvSpPr>
          <p:cNvPr id="4" name="Footer Placeholder 3"/>
          <p:cNvSpPr>
            <a:spLocks noGrp="1"/>
          </p:cNvSpPr>
          <p:nvPr>
            <p:ph type="ftr" sz="quarter" idx="11"/>
          </p:nvPr>
        </p:nvSpPr>
        <p:spPr/>
        <p:txBody>
          <a:bodyPr/>
          <a:lstStyle/>
          <a:p>
            <a:r>
              <a:rPr lang="en-AU"/>
              <a:t>www.keldavis.com</a:t>
            </a:r>
            <a:endParaRPr lang="en-AU" dirty="0"/>
          </a:p>
        </p:txBody>
      </p:sp>
      <p:sp>
        <p:nvSpPr>
          <p:cNvPr id="5" name="Slide Number Placeholder 4"/>
          <p:cNvSpPr>
            <a:spLocks noGrp="1"/>
          </p:cNvSpPr>
          <p:nvPr>
            <p:ph type="sldNum" sz="quarter" idx="12"/>
          </p:nvPr>
        </p:nvSpPr>
        <p:spPr/>
        <p:txBody>
          <a:bodyPr/>
          <a:lstStyle/>
          <a:p>
            <a:fld id="{BD266BE7-899D-4075-917F-DBDE33B6B692}" type="slidenum">
              <a:rPr lang="en-GB" smtClean="0"/>
              <a:pPr/>
              <a:t>‹#›</a:t>
            </a:fld>
            <a:endParaRPr lang="en-GB"/>
          </a:p>
        </p:txBody>
      </p:sp>
    </p:spTree>
    <p:extLst>
      <p:ext uri="{BB962C8B-B14F-4D97-AF65-F5344CB8AC3E}">
        <p14:creationId xmlns:p14="http://schemas.microsoft.com/office/powerpoint/2010/main" val="346184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6" name="Rectangle 5"/>
          <p:cNvSpPr/>
          <p:nvPr/>
        </p:nvSpPr>
        <p:spPr>
          <a:xfrm>
            <a:off x="12" y="6334316"/>
            <a:ext cx="9141619" cy="64008"/>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en-US" dirty="0"/>
              <a:t>© Wealth Mastery Pty Ltd 2019</a:t>
            </a:r>
          </a:p>
          <a:p>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AU" dirty="0" err="1"/>
              <a:t>www.keldavis.com</a:t>
            </a:r>
            <a:endParaRPr lang="en-AU" dirty="0"/>
          </a:p>
          <a:p>
            <a:r>
              <a:rPr lang="en-AU" dirty="0"/>
              <a:t>© Wealth Mastery Pty Ltd</a:t>
            </a:r>
          </a:p>
        </p:txBody>
      </p:sp>
      <p:sp>
        <p:nvSpPr>
          <p:cNvPr id="9" name="Slide Number Placeholder 8"/>
          <p:cNvSpPr>
            <a:spLocks noGrp="1"/>
          </p:cNvSpPr>
          <p:nvPr>
            <p:ph type="sldNum" sz="quarter" idx="12"/>
          </p:nvPr>
        </p:nvSpPr>
        <p:spPr/>
        <p:txBody>
          <a:bodyPr/>
          <a:lstStyle/>
          <a:p>
            <a:fld id="{BD266BE7-899D-4075-917F-DBDE33B6B692}" type="slidenum">
              <a:rPr lang="en-GB" smtClean="0"/>
              <a:pPr/>
              <a:t>‹#›</a:t>
            </a:fld>
            <a:endParaRPr lang="en-GB" dirty="0"/>
          </a:p>
        </p:txBody>
      </p:sp>
      <p:pic>
        <p:nvPicPr>
          <p:cNvPr id="12" name="Picture 4">
            <a:extLst>
              <a:ext uri="{FF2B5EF4-FFF2-40B4-BE49-F238E27FC236}">
                <a16:creationId xmlns:a16="http://schemas.microsoft.com/office/drawing/2014/main" id="{9543F443-F15A-3C4C-AFB1-FBDFEDC51E9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066130" y="5729963"/>
            <a:ext cx="1019638" cy="515546"/>
          </a:xfrm>
          <a:prstGeom prst="rect">
            <a:avLst/>
          </a:prstGeom>
          <a:noFill/>
        </p:spPr>
      </p:pic>
    </p:spTree>
    <p:extLst>
      <p:ext uri="{BB962C8B-B14F-4D97-AF65-F5344CB8AC3E}">
        <p14:creationId xmlns:p14="http://schemas.microsoft.com/office/powerpoint/2010/main" val="199282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lvl2pPr marL="384048" indent="-182880">
              <a:buClr>
                <a:srgbClr val="96835E"/>
              </a:buClr>
              <a:buFont typeface="Wingdings" pitchFamily="2" charset="2"/>
              <a:buChar char="Ø"/>
              <a:defRPr/>
            </a:lvl2pPr>
            <a:lvl3pPr marL="566928" indent="-182880">
              <a:buClr>
                <a:srgbClr val="96835E"/>
              </a:buClr>
              <a:buFont typeface="Wingdings" pitchFamily="2" charset="2"/>
              <a:buChar char="Ø"/>
              <a:defRPr/>
            </a:lvl3pPr>
            <a:lvl4pPr marL="749808" indent="-182880">
              <a:buClr>
                <a:srgbClr val="96835E"/>
              </a:buClr>
              <a:buFont typeface="Wingdings" pitchFamily="2" charset="2"/>
              <a:buChar char="Ø"/>
              <a:defRPr/>
            </a:lvl4pPr>
            <a:lvl5pPr marL="932688" indent="-182880">
              <a:buClr>
                <a:srgbClr val="96835E"/>
              </a:buClr>
              <a:buFont typeface="Wingdings"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r>
              <a:rPr lang="en-US" dirty="0"/>
              <a:t>© Wealth Mastery Pty Ltd 2019</a:t>
            </a:r>
          </a:p>
          <a:p>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r>
              <a:rPr lang="en-AU"/>
              <a:t>www.keldavis.com</a:t>
            </a:r>
            <a:endParaRPr lang="en-AU"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D266BE7-899D-4075-917F-DBDE33B6B692}" type="slidenum">
              <a:rPr lang="en-GB" smtClean="0"/>
              <a:pPr/>
              <a:t>‹#›</a:t>
            </a:fld>
            <a:endParaRPr lang="en-GB"/>
          </a:p>
        </p:txBody>
      </p:sp>
      <p:pic>
        <p:nvPicPr>
          <p:cNvPr id="11"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22959" y="5611564"/>
            <a:ext cx="1019638" cy="515546"/>
          </a:xfrm>
          <a:prstGeom prst="rect">
            <a:avLst/>
          </a:prstGeom>
          <a:noFill/>
        </p:spPr>
      </p:pic>
    </p:spTree>
    <p:extLst>
      <p:ext uri="{BB962C8B-B14F-4D97-AF65-F5344CB8AC3E}">
        <p14:creationId xmlns:p14="http://schemas.microsoft.com/office/powerpoint/2010/main" val="3735162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rgbClr val="96835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940947"/>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822959" y="1465544"/>
            <a:ext cx="7543801" cy="4403549"/>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22961" y="6571396"/>
            <a:ext cx="1854203" cy="253515"/>
          </a:xfrm>
          <a:prstGeom prst="rect">
            <a:avLst/>
          </a:prstGeom>
        </p:spPr>
        <p:txBody>
          <a:bodyPr vert="horz" lIns="91440" tIns="45720" rIns="91440" bIns="45720" rtlCol="0" anchor="ctr"/>
          <a:lstStyle>
            <a:lvl1pPr algn="l">
              <a:defRPr sz="900">
                <a:solidFill>
                  <a:srgbClr val="FFFFFF"/>
                </a:solidFill>
              </a:defRPr>
            </a:lvl1pPr>
          </a:lstStyle>
          <a:p>
            <a:r>
              <a:rPr lang="en-US" dirty="0"/>
              <a:t>© Wealth Mastery Pty Ltd 2019</a:t>
            </a:r>
          </a:p>
          <a:p>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AU" dirty="0" err="1"/>
              <a:t>www.keldavis.com</a:t>
            </a:r>
            <a:endParaRPr lang="en-AU"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BD266BE7-899D-4075-917F-DBDE33B6B692}" type="slidenum">
              <a:rPr lang="en-GB" smtClean="0"/>
              <a:pPr/>
              <a:t>‹#›</a:t>
            </a:fld>
            <a:endParaRPr lang="en-GB"/>
          </a:p>
        </p:txBody>
      </p:sp>
      <p:pic>
        <p:nvPicPr>
          <p:cNvPr id="11" name="Picture 4"/>
          <p:cNvPicPr>
            <a:picLocks noChangeAspect="1" noChangeArrowheads="1"/>
          </p:cNvPicPr>
          <p:nvPr userDrawn="1"/>
        </p:nvPicPr>
        <p:blipFill>
          <a:blip r:embed="rId15" cstate="print">
            <a:extLst>
              <a:ext uri="{28A0092B-C50C-407E-A947-70E740481C1C}">
                <a14:useLocalDpi xmlns:a14="http://schemas.microsoft.com/office/drawing/2010/main" val="0"/>
              </a:ext>
            </a:extLst>
          </a:blip>
          <a:stretch>
            <a:fillRect/>
          </a:stretch>
        </p:blipFill>
        <p:spPr bwMode="auto">
          <a:xfrm>
            <a:off x="8066130" y="5729963"/>
            <a:ext cx="1019638" cy="515546"/>
          </a:xfrm>
          <a:prstGeom prst="rect">
            <a:avLst/>
          </a:prstGeom>
          <a:noFill/>
        </p:spPr>
      </p:pic>
    </p:spTree>
    <p:extLst>
      <p:ext uri="{BB962C8B-B14F-4D97-AF65-F5344CB8AC3E}">
        <p14:creationId xmlns:p14="http://schemas.microsoft.com/office/powerpoint/2010/main" val="451463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0" r:id="rId5"/>
    <p:sldLayoutId id="2147483713" r:id="rId6"/>
    <p:sldLayoutId id="2147483714" r:id="rId7"/>
    <p:sldLayoutId id="2147483715" r:id="rId8"/>
    <p:sldLayoutId id="2147483716" r:id="rId9"/>
    <p:sldLayoutId id="2147483717" r:id="rId10"/>
    <p:sldLayoutId id="2147483718" r:id="rId11"/>
    <p:sldLayoutId id="2147483719" r:id="rId12"/>
    <p:sldLayoutId id="214748367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96835E"/>
        </a:buClr>
        <a:buFont typeface="Wingdings" pitchFamily="2" charset="2"/>
        <a:buChar char="Ø"/>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arlettipartners.com/taxes-in-italy-for-expats/#:~:text=The%20wealth%20tax%20is%20determined,%25%20to%201.06%25%20from%202024."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opespartners.co.nz/tax/interest-deductibility"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ato.gov.au/about-ato/new-legislation/in-detail/individuals/individual-income-tax-rates-and-threshold-changes"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9286AD2-18A9-4868-A4E3-7A2097A20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ctrTitle"/>
          </p:nvPr>
        </p:nvSpPr>
        <p:spPr>
          <a:xfrm>
            <a:off x="3967315" y="639097"/>
            <a:ext cx="4689988" cy="3686015"/>
          </a:xfrm>
        </p:spPr>
        <p:txBody>
          <a:bodyPr>
            <a:normAutofit/>
          </a:bodyPr>
          <a:lstStyle/>
          <a:p>
            <a:r>
              <a:rPr lang="en-US" sz="6800" dirty="0"/>
              <a:t>Insider Community # 64</a:t>
            </a:r>
            <a:br>
              <a:rPr lang="en-US" sz="6800" dirty="0"/>
            </a:br>
            <a:endParaRPr lang="en-US" sz="6800" dirty="0"/>
          </a:p>
        </p:txBody>
      </p:sp>
      <p:sp>
        <p:nvSpPr>
          <p:cNvPr id="7" name="Subtitle 6"/>
          <p:cNvSpPr>
            <a:spLocks noGrp="1"/>
          </p:cNvSpPr>
          <p:nvPr>
            <p:ph type="subTitle" idx="1"/>
          </p:nvPr>
        </p:nvSpPr>
        <p:spPr>
          <a:xfrm>
            <a:off x="3476486" y="4480898"/>
            <a:ext cx="5667514" cy="1573704"/>
          </a:xfrm>
        </p:spPr>
        <p:txBody>
          <a:bodyPr>
            <a:normAutofit/>
          </a:bodyPr>
          <a:lstStyle/>
          <a:p>
            <a:r>
              <a:rPr lang="en-US" b="1" dirty="0">
                <a:solidFill>
                  <a:schemeClr val="tx1"/>
                </a:solidFill>
              </a:rPr>
              <a:t>21</a:t>
            </a:r>
            <a:r>
              <a:rPr lang="en-US" b="1" baseline="30000" dirty="0">
                <a:solidFill>
                  <a:schemeClr val="tx1"/>
                </a:solidFill>
              </a:rPr>
              <a:t>st</a:t>
            </a:r>
            <a:r>
              <a:rPr lang="en-US" b="1" dirty="0">
                <a:solidFill>
                  <a:schemeClr val="tx1"/>
                </a:solidFill>
              </a:rPr>
              <a:t> May 2024</a:t>
            </a:r>
            <a:endParaRPr lang="en-AU" b="1" dirty="0">
              <a:solidFill>
                <a:schemeClr val="tx1">
                  <a:lumMod val="85000"/>
                  <a:lumOff val="15000"/>
                </a:schemeClr>
              </a:solidFill>
            </a:endParaRPr>
          </a:p>
          <a:p>
            <a:r>
              <a:rPr lang="en-AU" b="1" dirty="0">
                <a:solidFill>
                  <a:schemeClr val="tx1">
                    <a:lumMod val="85000"/>
                    <a:lumOff val="15000"/>
                  </a:schemeClr>
                </a:solidFill>
              </a:rPr>
              <a:t>Go Where you are treated best</a:t>
            </a:r>
          </a:p>
        </p:txBody>
      </p:sp>
      <p:pic>
        <p:nvPicPr>
          <p:cNvPr id="9" name="Picture 8" descr="Colourful carved figures of humans">
            <a:extLst>
              <a:ext uri="{FF2B5EF4-FFF2-40B4-BE49-F238E27FC236}">
                <a16:creationId xmlns:a16="http://schemas.microsoft.com/office/drawing/2014/main" id="{1E942046-BF59-DC1C-4440-D7260829700A}"/>
              </a:ext>
            </a:extLst>
          </p:cNvPr>
          <p:cNvPicPr>
            <a:picLocks noChangeAspect="1"/>
          </p:cNvPicPr>
          <p:nvPr/>
        </p:nvPicPr>
        <p:blipFill rotWithShape="1">
          <a:blip r:embed="rId3"/>
          <a:srcRect l="32057" r="31824"/>
          <a:stretch/>
        </p:blipFill>
        <p:spPr>
          <a:xfrm>
            <a:off x="20" y="10"/>
            <a:ext cx="3476465" cy="6857989"/>
          </a:xfrm>
          <a:prstGeom prst="rect">
            <a:avLst/>
          </a:prstGeom>
        </p:spPr>
      </p:pic>
      <p:cxnSp>
        <p:nvCxnSpPr>
          <p:cNvPr id="15" name="Straight Connector 14">
            <a:extLst>
              <a:ext uri="{FF2B5EF4-FFF2-40B4-BE49-F238E27FC236}">
                <a16:creationId xmlns:a16="http://schemas.microsoft.com/office/drawing/2014/main" id="{E7A7CD63-7EC3-44F3-95D0-595C4019FF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85303" y="4343400"/>
            <a:ext cx="422708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3">
            <a:extLst>
              <a:ext uri="{FF2B5EF4-FFF2-40B4-BE49-F238E27FC236}">
                <a16:creationId xmlns:a16="http://schemas.microsoft.com/office/drawing/2014/main" id="{6E376B3A-CD0D-E941-9A9E-9257B40EBAC7}"/>
              </a:ext>
            </a:extLst>
          </p:cNvPr>
          <p:cNvSpPr>
            <a:spLocks noGrp="1"/>
          </p:cNvSpPr>
          <p:nvPr>
            <p:ph type="dt" sz="half" idx="10"/>
          </p:nvPr>
        </p:nvSpPr>
        <p:spPr>
          <a:xfrm>
            <a:off x="822960" y="6459785"/>
            <a:ext cx="1854203" cy="365125"/>
          </a:xfrm>
        </p:spPr>
        <p:txBody>
          <a:bodyPr>
            <a:normAutofit/>
          </a:bodyPr>
          <a:lstStyle/>
          <a:p>
            <a:pPr>
              <a:spcAft>
                <a:spcPts val="600"/>
              </a:spcAft>
            </a:pPr>
            <a:r>
              <a:rPr lang="en-US" dirty="0"/>
              <a:t>© Wealth Mastery Pty Ltd 2019</a:t>
            </a:r>
            <a:endParaRPr lang="en-US"/>
          </a:p>
          <a:p>
            <a:pPr>
              <a:spcAft>
                <a:spcPts val="600"/>
              </a:spcAft>
            </a:pPr>
            <a:endParaRPr lang="en-US"/>
          </a:p>
        </p:txBody>
      </p:sp>
      <p:sp>
        <p:nvSpPr>
          <p:cNvPr id="4" name="Footer Placeholder 3"/>
          <p:cNvSpPr>
            <a:spLocks noGrp="1"/>
          </p:cNvSpPr>
          <p:nvPr>
            <p:ph type="ftr" sz="quarter" idx="11"/>
          </p:nvPr>
        </p:nvSpPr>
        <p:spPr>
          <a:xfrm>
            <a:off x="3967314" y="6459785"/>
            <a:ext cx="3476486" cy="365125"/>
          </a:xfrm>
        </p:spPr>
        <p:txBody>
          <a:bodyPr>
            <a:normAutofit/>
          </a:bodyPr>
          <a:lstStyle/>
          <a:p>
            <a:pPr algn="l">
              <a:spcAft>
                <a:spcPts val="600"/>
              </a:spcAft>
            </a:pPr>
            <a:r>
              <a:rPr lang="en-AU">
                <a:solidFill>
                  <a:schemeClr val="tx1">
                    <a:lumMod val="75000"/>
                    <a:lumOff val="25000"/>
                  </a:schemeClr>
                </a:solidFill>
              </a:rPr>
              <a:t>www.keldavis.com</a:t>
            </a:r>
          </a:p>
        </p:txBody>
      </p:sp>
    </p:spTree>
    <p:extLst>
      <p:ext uri="{BB962C8B-B14F-4D97-AF65-F5344CB8AC3E}">
        <p14:creationId xmlns:p14="http://schemas.microsoft.com/office/powerpoint/2010/main" val="173269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57" name="Rectangle 2056">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2059" name="Straight Connector 2058">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61" name="Rectangle 2060">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73127F-76C4-2036-7479-0F18BAD1277F}"/>
              </a:ext>
            </a:extLst>
          </p:cNvPr>
          <p:cNvSpPr>
            <a:spLocks noGrp="1"/>
          </p:cNvSpPr>
          <p:nvPr>
            <p:ph type="title"/>
          </p:nvPr>
        </p:nvSpPr>
        <p:spPr>
          <a:xfrm>
            <a:off x="4808763" y="168967"/>
            <a:ext cx="3845379" cy="819939"/>
          </a:xfrm>
        </p:spPr>
        <p:txBody>
          <a:bodyPr vert="horz" lIns="91440" tIns="45720" rIns="91440" bIns="45720" rtlCol="0" anchor="b">
            <a:normAutofit/>
          </a:bodyPr>
          <a:lstStyle/>
          <a:p>
            <a:r>
              <a:rPr lang="en-US" dirty="0"/>
              <a:t>My Forecast</a:t>
            </a:r>
          </a:p>
        </p:txBody>
      </p:sp>
      <p:pic>
        <p:nvPicPr>
          <p:cNvPr id="2050" name="Picture 2" descr="February inflation up by 6.7% | CBN">
            <a:extLst>
              <a:ext uri="{FF2B5EF4-FFF2-40B4-BE49-F238E27FC236}">
                <a16:creationId xmlns:a16="http://schemas.microsoft.com/office/drawing/2014/main" id="{4A45CB35-CA31-5841-7354-71B1800D8BB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2394" y="2124138"/>
            <a:ext cx="4088720" cy="2289683"/>
          </a:xfrm>
          <a:prstGeom prst="rect">
            <a:avLst/>
          </a:prstGeom>
          <a:noFill/>
          <a:extLst>
            <a:ext uri="{909E8E84-426E-40DD-AFC4-6F175D3DCCD1}">
              <a14:hiddenFill xmlns:a14="http://schemas.microsoft.com/office/drawing/2010/main">
                <a:solidFill>
                  <a:srgbClr val="FFFFFF"/>
                </a:solidFill>
              </a14:hiddenFill>
            </a:ext>
          </a:extLst>
        </p:spPr>
      </p:pic>
      <p:cxnSp>
        <p:nvCxnSpPr>
          <p:cNvPr id="2063" name="Straight Connector 2062">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608032C-0857-4A68-D61D-BF6417FB2E92}"/>
              </a:ext>
            </a:extLst>
          </p:cNvPr>
          <p:cNvSpPr>
            <a:spLocks noGrp="1"/>
          </p:cNvSpPr>
          <p:nvPr>
            <p:ph idx="1"/>
          </p:nvPr>
        </p:nvSpPr>
        <p:spPr>
          <a:xfrm>
            <a:off x="4808763" y="1157873"/>
            <a:ext cx="3845379" cy="4711221"/>
          </a:xfrm>
        </p:spPr>
        <p:txBody>
          <a:bodyPr vert="horz" lIns="0" tIns="45720" rIns="0" bIns="45720" rtlCol="0">
            <a:normAutofit/>
          </a:bodyPr>
          <a:lstStyle/>
          <a:p>
            <a:r>
              <a:rPr lang="en-US" dirty="0"/>
              <a:t>Federal budget given last Tuesday 14</a:t>
            </a:r>
            <a:r>
              <a:rPr lang="en-US" baseline="30000" dirty="0"/>
              <a:t>th</a:t>
            </a:r>
            <a:r>
              <a:rPr lang="en-US" dirty="0"/>
              <a:t> May 2024. I view this as an inflationary federal budget.</a:t>
            </a:r>
          </a:p>
          <a:p>
            <a:r>
              <a:rPr lang="en-US" dirty="0"/>
              <a:t>This inflationary budget is pulling against the RBA direction of monetary tightening. </a:t>
            </a:r>
          </a:p>
          <a:p>
            <a:r>
              <a:rPr lang="en-US" dirty="0"/>
              <a:t>I now revise my RBA interest rate expectations.  </a:t>
            </a:r>
          </a:p>
          <a:p>
            <a:r>
              <a:rPr lang="en-US" dirty="0"/>
              <a:t>Instead of a decrease in interest rates during 2024, I now expect another interest rate increase on or before December 2024 of  0.25%</a:t>
            </a:r>
          </a:p>
        </p:txBody>
      </p:sp>
      <p:sp>
        <p:nvSpPr>
          <p:cNvPr id="2065" name="Rectangle 2064">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67" name="Rectangle 2066">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DA6B7F13-780E-B098-E3F6-D009F17730B3}"/>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27418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83B7F9F-7FF5-CCCA-FF81-8CE761B73781}"/>
              </a:ext>
            </a:extLst>
          </p:cNvPr>
          <p:cNvPicPr>
            <a:picLocks noChangeAspect="1"/>
          </p:cNvPicPr>
          <p:nvPr/>
        </p:nvPicPr>
        <p:blipFill rotWithShape="1">
          <a:blip r:embed="rId2">
            <a:extLst>
              <a:ext uri="{28A0092B-C50C-407E-A947-70E740481C1C}">
                <a14:useLocalDpi xmlns:a14="http://schemas.microsoft.com/office/drawing/2010/main" val="0"/>
              </a:ext>
            </a:extLst>
          </a:blip>
          <a:srcRect l="31294" t="35869" r="30565"/>
          <a:stretch/>
        </p:blipFill>
        <p:spPr bwMode="auto">
          <a:xfrm>
            <a:off x="7056098" y="109331"/>
            <a:ext cx="2071420" cy="2305878"/>
          </a:xfrm>
          <a:prstGeom prst="ellipse">
            <a:avLst/>
          </a:prstGeom>
          <a:ln>
            <a:noFill/>
          </a:ln>
          <a:effectLst>
            <a:softEdge rad="112500"/>
          </a:effectLst>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ABFF8E08-63A2-0A1D-E3E9-23890A7995B9}"/>
              </a:ext>
            </a:extLst>
          </p:cNvPr>
          <p:cNvSpPr>
            <a:spLocks noGrp="1"/>
          </p:cNvSpPr>
          <p:nvPr>
            <p:ph type="title"/>
          </p:nvPr>
        </p:nvSpPr>
        <p:spPr>
          <a:xfrm>
            <a:off x="178904" y="109331"/>
            <a:ext cx="7929439" cy="682410"/>
          </a:xfrm>
        </p:spPr>
        <p:txBody>
          <a:bodyPr>
            <a:normAutofit fontScale="90000"/>
          </a:bodyPr>
          <a:lstStyle/>
          <a:p>
            <a:r>
              <a:rPr lang="en-US" sz="4000" dirty="0"/>
              <a:t>June 2021 - 3 years community 70 lessons</a:t>
            </a:r>
            <a:endParaRPr lang="en-AU" sz="4000" dirty="0"/>
          </a:p>
        </p:txBody>
      </p:sp>
      <p:sp>
        <p:nvSpPr>
          <p:cNvPr id="3" name="Content Placeholder 2">
            <a:extLst>
              <a:ext uri="{FF2B5EF4-FFF2-40B4-BE49-F238E27FC236}">
                <a16:creationId xmlns:a16="http://schemas.microsoft.com/office/drawing/2014/main" id="{F7D54156-E39A-C74E-2569-DCD0E6E4D84A}"/>
              </a:ext>
            </a:extLst>
          </p:cNvPr>
          <p:cNvSpPr>
            <a:spLocks noGrp="1"/>
          </p:cNvSpPr>
          <p:nvPr>
            <p:ph idx="1"/>
          </p:nvPr>
        </p:nvSpPr>
        <p:spPr>
          <a:xfrm>
            <a:off x="582181" y="733966"/>
            <a:ext cx="3754262" cy="4880190"/>
          </a:xfrm>
        </p:spPr>
        <p:txBody>
          <a:bodyPr>
            <a:noAutofit/>
          </a:bodyPr>
          <a:lstStyle/>
          <a:p>
            <a:pPr>
              <a:lnSpc>
                <a:spcPct val="100000"/>
              </a:lnSpc>
              <a:spcBef>
                <a:spcPts val="0"/>
              </a:spcBef>
              <a:spcAft>
                <a:spcPts val="0"/>
              </a:spcAft>
            </a:pPr>
            <a:r>
              <a:rPr lang="en-US" sz="1600" b="1" dirty="0"/>
              <a:t>Property investments</a:t>
            </a:r>
          </a:p>
          <a:p>
            <a:pPr>
              <a:lnSpc>
                <a:spcPct val="100000"/>
              </a:lnSpc>
              <a:spcBef>
                <a:spcPts val="0"/>
              </a:spcBef>
              <a:spcAft>
                <a:spcPts val="0"/>
              </a:spcAft>
              <a:buFont typeface="Wingdings" panose="05000000000000000000" pitchFamily="2" charset="2"/>
              <a:buChar char="Ø"/>
            </a:pPr>
            <a:r>
              <a:rPr lang="en-US" sz="1600" dirty="0"/>
              <a:t> Residential</a:t>
            </a:r>
          </a:p>
          <a:p>
            <a:pPr lvl="1">
              <a:lnSpc>
                <a:spcPct val="100000"/>
              </a:lnSpc>
              <a:spcBef>
                <a:spcPts val="0"/>
              </a:spcBef>
              <a:spcAft>
                <a:spcPts val="0"/>
              </a:spcAft>
            </a:pPr>
            <a:r>
              <a:rPr lang="en-US" sz="1600" dirty="0"/>
              <a:t>Locations, examples</a:t>
            </a:r>
          </a:p>
          <a:p>
            <a:pPr lvl="1">
              <a:lnSpc>
                <a:spcPct val="100000"/>
              </a:lnSpc>
              <a:spcBef>
                <a:spcPts val="0"/>
              </a:spcBef>
              <a:spcAft>
                <a:spcPts val="0"/>
              </a:spcAft>
            </a:pPr>
            <a:r>
              <a:rPr lang="en-US" sz="1600" dirty="0"/>
              <a:t> Spreadsheet – formulas </a:t>
            </a:r>
          </a:p>
          <a:p>
            <a:pPr lvl="1">
              <a:lnSpc>
                <a:spcPct val="100000"/>
              </a:lnSpc>
              <a:spcBef>
                <a:spcPts val="0"/>
              </a:spcBef>
              <a:spcAft>
                <a:spcPts val="0"/>
              </a:spcAft>
            </a:pPr>
            <a:r>
              <a:rPr lang="en-US" sz="1600" dirty="0"/>
              <a:t> Deals, &amp; Finance</a:t>
            </a:r>
          </a:p>
          <a:p>
            <a:pPr>
              <a:lnSpc>
                <a:spcPct val="100000"/>
              </a:lnSpc>
              <a:spcBef>
                <a:spcPts val="0"/>
              </a:spcBef>
              <a:spcAft>
                <a:spcPts val="0"/>
              </a:spcAft>
              <a:buFont typeface="Wingdings" panose="05000000000000000000" pitchFamily="2" charset="2"/>
              <a:buChar char="Ø"/>
            </a:pPr>
            <a:r>
              <a:rPr lang="en-US" sz="1600" dirty="0"/>
              <a:t> Commercial (With guest speakers) </a:t>
            </a:r>
          </a:p>
          <a:p>
            <a:pPr>
              <a:lnSpc>
                <a:spcPct val="100000"/>
              </a:lnSpc>
              <a:spcBef>
                <a:spcPts val="0"/>
              </a:spcBef>
              <a:spcAft>
                <a:spcPts val="0"/>
              </a:spcAft>
            </a:pPr>
            <a:r>
              <a:rPr lang="en-US" sz="1600" b="1" dirty="0"/>
              <a:t>Paper </a:t>
            </a:r>
          </a:p>
          <a:p>
            <a:pPr>
              <a:lnSpc>
                <a:spcPct val="100000"/>
              </a:lnSpc>
              <a:spcBef>
                <a:spcPts val="0"/>
              </a:spcBef>
              <a:spcAft>
                <a:spcPts val="0"/>
              </a:spcAft>
              <a:buFont typeface="Wingdings" panose="05000000000000000000" pitchFamily="2" charset="2"/>
              <a:buChar char="Ø"/>
            </a:pPr>
            <a:r>
              <a:rPr lang="en-US" sz="1600" dirty="0"/>
              <a:t> Share investments </a:t>
            </a:r>
          </a:p>
          <a:p>
            <a:pPr lvl="1">
              <a:lnSpc>
                <a:spcPct val="100000"/>
              </a:lnSpc>
              <a:spcBef>
                <a:spcPts val="0"/>
              </a:spcBef>
              <a:spcAft>
                <a:spcPts val="0"/>
              </a:spcAft>
            </a:pPr>
            <a:r>
              <a:rPr lang="en-US" sz="1600" dirty="0"/>
              <a:t> Trading account setup and usage</a:t>
            </a:r>
          </a:p>
          <a:p>
            <a:pPr lvl="1">
              <a:lnSpc>
                <a:spcPct val="100000"/>
              </a:lnSpc>
              <a:spcBef>
                <a:spcPts val="0"/>
              </a:spcBef>
              <a:spcAft>
                <a:spcPts val="0"/>
              </a:spcAft>
            </a:pPr>
            <a:r>
              <a:rPr lang="en-US" sz="1600" dirty="0"/>
              <a:t> Analyzing publicly listed shares </a:t>
            </a:r>
          </a:p>
          <a:p>
            <a:pPr lvl="1">
              <a:lnSpc>
                <a:spcPct val="100000"/>
              </a:lnSpc>
              <a:spcBef>
                <a:spcPts val="0"/>
              </a:spcBef>
              <a:spcAft>
                <a:spcPts val="0"/>
              </a:spcAft>
            </a:pPr>
            <a:r>
              <a:rPr lang="en-US" sz="1600" dirty="0"/>
              <a:t> Dividend and Imputed Credits</a:t>
            </a:r>
          </a:p>
          <a:p>
            <a:pPr lvl="1">
              <a:lnSpc>
                <a:spcPct val="100000"/>
              </a:lnSpc>
              <a:spcBef>
                <a:spcPts val="0"/>
              </a:spcBef>
              <a:spcAft>
                <a:spcPts val="0"/>
              </a:spcAft>
            </a:pPr>
            <a:r>
              <a:rPr lang="en-US" sz="1600" dirty="0"/>
              <a:t> Creating </a:t>
            </a:r>
            <a:r>
              <a:rPr lang="en-AU" sz="1600" kern="100" dirty="0">
                <a:effectLst/>
                <a:ea typeface="Aptos" panose="020B0004020202020204" pitchFamily="34" charset="0"/>
                <a:cs typeface="Times New Roman" panose="02020603050405020304" pitchFamily="18" charset="0"/>
              </a:rPr>
              <a:t>∞ </a:t>
            </a:r>
            <a:r>
              <a:rPr lang="en-US" sz="1600" dirty="0"/>
              <a:t>returns</a:t>
            </a:r>
          </a:p>
          <a:p>
            <a:pPr lvl="1">
              <a:lnSpc>
                <a:spcPct val="100000"/>
              </a:lnSpc>
              <a:spcBef>
                <a:spcPts val="0"/>
              </a:spcBef>
              <a:spcAft>
                <a:spcPts val="0"/>
              </a:spcAft>
            </a:pPr>
            <a:r>
              <a:rPr lang="en-US" sz="1600" dirty="0"/>
              <a:t> </a:t>
            </a:r>
            <a:r>
              <a:rPr lang="en-US" sz="1600" i="1" dirty="0"/>
              <a:t>Foreign Tax credits </a:t>
            </a:r>
          </a:p>
          <a:p>
            <a:pPr>
              <a:lnSpc>
                <a:spcPct val="100000"/>
              </a:lnSpc>
              <a:spcBef>
                <a:spcPts val="0"/>
              </a:spcBef>
              <a:spcAft>
                <a:spcPts val="0"/>
              </a:spcAft>
              <a:buFont typeface="Wingdings" panose="05000000000000000000" pitchFamily="2" charset="2"/>
              <a:buChar char="Ø"/>
            </a:pPr>
            <a:r>
              <a:rPr lang="en-AU" sz="1600" dirty="0"/>
              <a:t> Advanced</a:t>
            </a:r>
          </a:p>
          <a:p>
            <a:pPr lvl="1">
              <a:lnSpc>
                <a:spcPct val="100000"/>
              </a:lnSpc>
              <a:spcBef>
                <a:spcPts val="0"/>
              </a:spcBef>
              <a:spcAft>
                <a:spcPts val="0"/>
              </a:spcAft>
            </a:pPr>
            <a:r>
              <a:rPr lang="en-AU" sz="1600" dirty="0"/>
              <a:t> Derivatives  </a:t>
            </a:r>
          </a:p>
          <a:p>
            <a:pPr lvl="1">
              <a:lnSpc>
                <a:spcPct val="100000"/>
              </a:lnSpc>
              <a:spcBef>
                <a:spcPts val="0"/>
              </a:spcBef>
              <a:spcAft>
                <a:spcPts val="0"/>
              </a:spcAft>
            </a:pPr>
            <a:r>
              <a:rPr lang="en-AU" sz="1600" dirty="0"/>
              <a:t> Options trading (by Owen)</a:t>
            </a:r>
          </a:p>
          <a:p>
            <a:pPr>
              <a:lnSpc>
                <a:spcPct val="100000"/>
              </a:lnSpc>
              <a:spcBef>
                <a:spcPts val="0"/>
              </a:spcBef>
              <a:spcAft>
                <a:spcPts val="0"/>
              </a:spcAft>
            </a:pPr>
            <a:r>
              <a:rPr lang="en-AU" sz="1600" b="1" dirty="0"/>
              <a:t>Commodities</a:t>
            </a:r>
          </a:p>
          <a:p>
            <a:pPr lvl="1">
              <a:lnSpc>
                <a:spcPct val="100000"/>
              </a:lnSpc>
              <a:spcBef>
                <a:spcPts val="0"/>
              </a:spcBef>
              <a:spcAft>
                <a:spcPts val="0"/>
              </a:spcAft>
            </a:pPr>
            <a:r>
              <a:rPr lang="en-AU" sz="1600" dirty="0"/>
              <a:t> Metals (Gold, Silver,)</a:t>
            </a:r>
          </a:p>
          <a:p>
            <a:pPr lvl="1">
              <a:lnSpc>
                <a:spcPct val="100000"/>
              </a:lnSpc>
              <a:spcBef>
                <a:spcPts val="0"/>
              </a:spcBef>
              <a:spcAft>
                <a:spcPts val="0"/>
              </a:spcAft>
            </a:pPr>
            <a:r>
              <a:rPr lang="en-AU" sz="1600" dirty="0"/>
              <a:t> Protection &amp; Storage</a:t>
            </a:r>
          </a:p>
          <a:p>
            <a:pPr lvl="1">
              <a:lnSpc>
                <a:spcPct val="100000"/>
              </a:lnSpc>
              <a:spcBef>
                <a:spcPts val="0"/>
              </a:spcBef>
              <a:spcAft>
                <a:spcPts val="0"/>
              </a:spcAft>
            </a:pPr>
            <a:r>
              <a:rPr lang="en-AU" sz="1600" dirty="0"/>
              <a:t> Crypto.</a:t>
            </a:r>
          </a:p>
        </p:txBody>
      </p:sp>
      <p:sp>
        <p:nvSpPr>
          <p:cNvPr id="4" name="Footer Placeholder 3">
            <a:extLst>
              <a:ext uri="{FF2B5EF4-FFF2-40B4-BE49-F238E27FC236}">
                <a16:creationId xmlns:a16="http://schemas.microsoft.com/office/drawing/2014/main" id="{346EAED0-5C2D-4AD3-0CFF-F32373D43AAE}"/>
              </a:ext>
            </a:extLst>
          </p:cNvPr>
          <p:cNvSpPr>
            <a:spLocks noGrp="1"/>
          </p:cNvSpPr>
          <p:nvPr>
            <p:ph type="ftr" sz="quarter" idx="11"/>
          </p:nvPr>
        </p:nvSpPr>
        <p:spPr/>
        <p:txBody>
          <a:bodyPr/>
          <a:lstStyle/>
          <a:p>
            <a:r>
              <a:rPr lang="en-AU"/>
              <a:t>www.keldavis.com</a:t>
            </a:r>
            <a:endParaRPr lang="en-AU" dirty="0"/>
          </a:p>
        </p:txBody>
      </p:sp>
      <p:sp>
        <p:nvSpPr>
          <p:cNvPr id="5" name="Content Placeholder 2">
            <a:extLst>
              <a:ext uri="{FF2B5EF4-FFF2-40B4-BE49-F238E27FC236}">
                <a16:creationId xmlns:a16="http://schemas.microsoft.com/office/drawing/2014/main" id="{CB4549C4-859A-0A92-E1F0-492F15507B66}"/>
              </a:ext>
            </a:extLst>
          </p:cNvPr>
          <p:cNvSpPr txBox="1">
            <a:spLocks/>
          </p:cNvSpPr>
          <p:nvPr/>
        </p:nvSpPr>
        <p:spPr>
          <a:xfrm>
            <a:off x="4170948" y="683324"/>
            <a:ext cx="3955033" cy="5260275"/>
          </a:xfrm>
          <a:prstGeom prst="rect">
            <a:avLst/>
          </a:prstGeom>
        </p:spPr>
        <p:txBody>
          <a:bodyPr vert="horz" lIns="0" tIns="45720" rIns="0" bIns="45720" rtlCol="0">
            <a:normAutofit fontScale="85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96835E"/>
              </a:buClr>
              <a:buFont typeface="Wingdings" pitchFamily="2" charset="2"/>
              <a:buChar char="Ø"/>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96835E"/>
              </a:buClr>
              <a:buFont typeface="Wingdings" pitchFamily="2" charset="2"/>
              <a:buChar char="Ø"/>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20000"/>
              </a:lnSpc>
              <a:spcBef>
                <a:spcPts val="0"/>
              </a:spcBef>
              <a:spcAft>
                <a:spcPts val="0"/>
              </a:spcAft>
            </a:pPr>
            <a:r>
              <a:rPr lang="en-AU" b="1" dirty="0"/>
              <a:t>Business</a:t>
            </a:r>
          </a:p>
          <a:p>
            <a:pPr>
              <a:lnSpc>
                <a:spcPct val="120000"/>
              </a:lnSpc>
              <a:spcBef>
                <a:spcPts val="0"/>
              </a:spcBef>
              <a:spcAft>
                <a:spcPts val="0"/>
              </a:spcAft>
              <a:buFont typeface="Wingdings" panose="05000000000000000000" pitchFamily="2" charset="2"/>
              <a:buChar char="Ø"/>
            </a:pPr>
            <a:r>
              <a:rPr lang="en-AU" dirty="0"/>
              <a:t> Financial Reporting </a:t>
            </a:r>
          </a:p>
          <a:p>
            <a:pPr lvl="1">
              <a:lnSpc>
                <a:spcPct val="120000"/>
              </a:lnSpc>
              <a:spcBef>
                <a:spcPts val="0"/>
              </a:spcBef>
              <a:spcAft>
                <a:spcPts val="0"/>
              </a:spcAft>
            </a:pPr>
            <a:r>
              <a:rPr lang="en-AU" dirty="0"/>
              <a:t> Ratios / formulas</a:t>
            </a:r>
          </a:p>
          <a:p>
            <a:pPr lvl="1">
              <a:lnSpc>
                <a:spcPct val="120000"/>
              </a:lnSpc>
              <a:spcBef>
                <a:spcPts val="0"/>
              </a:spcBef>
              <a:spcAft>
                <a:spcPts val="0"/>
              </a:spcAft>
            </a:pPr>
            <a:r>
              <a:rPr lang="en-AU" dirty="0"/>
              <a:t> Investor analysis - Examples </a:t>
            </a:r>
          </a:p>
          <a:p>
            <a:pPr>
              <a:lnSpc>
                <a:spcPct val="120000"/>
              </a:lnSpc>
              <a:spcBef>
                <a:spcPts val="0"/>
              </a:spcBef>
              <a:spcAft>
                <a:spcPts val="0"/>
              </a:spcAft>
              <a:buFont typeface="Wingdings" panose="05000000000000000000" pitchFamily="2" charset="2"/>
              <a:buChar char="Ø"/>
            </a:pPr>
            <a:r>
              <a:rPr lang="en-AU" dirty="0"/>
              <a:t> Business Management </a:t>
            </a:r>
          </a:p>
          <a:p>
            <a:pPr lvl="1">
              <a:lnSpc>
                <a:spcPct val="120000"/>
              </a:lnSpc>
              <a:spcBef>
                <a:spcPts val="0"/>
              </a:spcBef>
              <a:spcAft>
                <a:spcPts val="0"/>
              </a:spcAft>
            </a:pPr>
            <a:r>
              <a:rPr lang="en-AU" dirty="0"/>
              <a:t> Creating &amp; using O.P.T.</a:t>
            </a:r>
          </a:p>
          <a:p>
            <a:pPr lvl="1">
              <a:lnSpc>
                <a:spcPct val="120000"/>
              </a:lnSpc>
              <a:spcBef>
                <a:spcPts val="0"/>
              </a:spcBef>
              <a:spcAft>
                <a:spcPts val="0"/>
              </a:spcAft>
            </a:pPr>
            <a:r>
              <a:rPr lang="en-AU" dirty="0"/>
              <a:t> Freedom vs Standard Business </a:t>
            </a:r>
          </a:p>
          <a:p>
            <a:pPr lvl="1">
              <a:lnSpc>
                <a:spcPct val="120000"/>
              </a:lnSpc>
              <a:spcBef>
                <a:spcPts val="0"/>
              </a:spcBef>
              <a:spcAft>
                <a:spcPts val="0"/>
              </a:spcAft>
            </a:pPr>
            <a:r>
              <a:rPr lang="en-AU" dirty="0"/>
              <a:t> Creating, Running, Exiting business, Royalties </a:t>
            </a:r>
          </a:p>
          <a:p>
            <a:pPr marL="0" indent="0">
              <a:lnSpc>
                <a:spcPct val="120000"/>
              </a:lnSpc>
              <a:spcBef>
                <a:spcPts val="0"/>
              </a:spcBef>
              <a:spcAft>
                <a:spcPts val="0"/>
              </a:spcAft>
              <a:buNone/>
            </a:pPr>
            <a:r>
              <a:rPr lang="en-AU" b="1" dirty="0"/>
              <a:t>Advanced Strategies </a:t>
            </a:r>
          </a:p>
          <a:p>
            <a:pPr>
              <a:lnSpc>
                <a:spcPct val="120000"/>
              </a:lnSpc>
              <a:spcBef>
                <a:spcPts val="0"/>
              </a:spcBef>
              <a:spcAft>
                <a:spcPts val="0"/>
              </a:spcAft>
              <a:buFont typeface="Wingdings" panose="05000000000000000000" pitchFamily="2" charset="2"/>
              <a:buChar char="Ø"/>
            </a:pPr>
            <a:r>
              <a:rPr lang="en-AU" dirty="0"/>
              <a:t> Structures </a:t>
            </a:r>
          </a:p>
          <a:p>
            <a:pPr lvl="1">
              <a:lnSpc>
                <a:spcPct val="120000"/>
              </a:lnSpc>
              <a:spcBef>
                <a:spcPts val="0"/>
              </a:spcBef>
              <a:spcAft>
                <a:spcPts val="0"/>
              </a:spcAft>
            </a:pPr>
            <a:r>
              <a:rPr lang="en-AU" dirty="0"/>
              <a:t> Legal (Tracy King) </a:t>
            </a:r>
          </a:p>
          <a:p>
            <a:pPr lvl="1">
              <a:lnSpc>
                <a:spcPct val="120000"/>
              </a:lnSpc>
              <a:spcBef>
                <a:spcPts val="0"/>
              </a:spcBef>
              <a:spcAft>
                <a:spcPts val="0"/>
              </a:spcAft>
            </a:pPr>
            <a:r>
              <a:rPr lang="en-AU" dirty="0"/>
              <a:t> </a:t>
            </a:r>
            <a:r>
              <a:rPr lang="en-AU" i="1" dirty="0"/>
              <a:t>Tax strategies (Trusts) </a:t>
            </a:r>
          </a:p>
          <a:p>
            <a:pPr lvl="1">
              <a:lnSpc>
                <a:spcPct val="120000"/>
              </a:lnSpc>
              <a:spcBef>
                <a:spcPts val="0"/>
              </a:spcBef>
              <a:spcAft>
                <a:spcPts val="0"/>
              </a:spcAft>
            </a:pPr>
            <a:r>
              <a:rPr lang="en-AU" dirty="0"/>
              <a:t> Capital Raising O.P.M. (Pitching deals)</a:t>
            </a:r>
          </a:p>
          <a:p>
            <a:pPr lvl="1">
              <a:lnSpc>
                <a:spcPct val="120000"/>
              </a:lnSpc>
              <a:spcBef>
                <a:spcPts val="0"/>
              </a:spcBef>
              <a:spcAft>
                <a:spcPts val="0"/>
              </a:spcAft>
            </a:pPr>
            <a:r>
              <a:rPr lang="en-AU" dirty="0"/>
              <a:t> Power of Depreciation </a:t>
            </a:r>
          </a:p>
          <a:p>
            <a:pPr>
              <a:lnSpc>
                <a:spcPct val="120000"/>
              </a:lnSpc>
              <a:spcBef>
                <a:spcPts val="0"/>
              </a:spcBef>
              <a:spcAft>
                <a:spcPts val="0"/>
              </a:spcAft>
              <a:buFont typeface="Wingdings" panose="05000000000000000000" pitchFamily="2" charset="2"/>
              <a:buChar char="Ø"/>
            </a:pPr>
            <a:r>
              <a:rPr lang="en-AU" dirty="0"/>
              <a:t> Investor Levels </a:t>
            </a:r>
          </a:p>
          <a:p>
            <a:pPr lvl="1">
              <a:lnSpc>
                <a:spcPct val="120000"/>
              </a:lnSpc>
              <a:spcBef>
                <a:spcPts val="0"/>
              </a:spcBef>
              <a:spcAft>
                <a:spcPts val="0"/>
              </a:spcAft>
            </a:pPr>
            <a:r>
              <a:rPr lang="en-AU" dirty="0"/>
              <a:t> Level 5 strategies </a:t>
            </a:r>
          </a:p>
          <a:p>
            <a:pPr lvl="1">
              <a:lnSpc>
                <a:spcPct val="120000"/>
              </a:lnSpc>
              <a:spcBef>
                <a:spcPts val="0"/>
              </a:spcBef>
              <a:spcAft>
                <a:spcPts val="0"/>
              </a:spcAft>
            </a:pPr>
            <a:r>
              <a:rPr lang="en-AU" dirty="0"/>
              <a:t> Fast Track opportunities </a:t>
            </a:r>
          </a:p>
          <a:p>
            <a:pPr lvl="1">
              <a:lnSpc>
                <a:spcPct val="120000"/>
              </a:lnSpc>
              <a:spcBef>
                <a:spcPts val="0"/>
              </a:spcBef>
              <a:spcAft>
                <a:spcPts val="0"/>
              </a:spcAft>
            </a:pPr>
            <a:r>
              <a:rPr lang="en-AU" dirty="0"/>
              <a:t> Accredited / sophisticated investors</a:t>
            </a:r>
          </a:p>
          <a:p>
            <a:pPr lvl="1">
              <a:lnSpc>
                <a:spcPct val="120000"/>
              </a:lnSpc>
              <a:spcBef>
                <a:spcPts val="0"/>
              </a:spcBef>
              <a:spcAft>
                <a:spcPts val="0"/>
              </a:spcAft>
            </a:pPr>
            <a:r>
              <a:rPr lang="en-AU" dirty="0"/>
              <a:t> Shared deals  </a:t>
            </a:r>
          </a:p>
          <a:p>
            <a:pPr>
              <a:lnSpc>
                <a:spcPct val="120000"/>
              </a:lnSpc>
              <a:spcBef>
                <a:spcPts val="0"/>
              </a:spcBef>
              <a:spcAft>
                <a:spcPts val="0"/>
              </a:spcAft>
              <a:buFont typeface="Wingdings" panose="05000000000000000000" pitchFamily="2" charset="2"/>
              <a:buChar char="Ø"/>
            </a:pPr>
            <a:r>
              <a:rPr lang="en-AU" dirty="0"/>
              <a:t> Resilience</a:t>
            </a:r>
          </a:p>
          <a:p>
            <a:pPr lvl="1">
              <a:lnSpc>
                <a:spcPct val="120000"/>
              </a:lnSpc>
              <a:spcBef>
                <a:spcPts val="0"/>
              </a:spcBef>
              <a:spcAft>
                <a:spcPts val="0"/>
              </a:spcAft>
            </a:pPr>
            <a:r>
              <a:rPr lang="en-AU" dirty="0"/>
              <a:t> Energy, Water, Food – sustainability </a:t>
            </a:r>
          </a:p>
          <a:p>
            <a:endParaRPr lang="en-AU" dirty="0"/>
          </a:p>
        </p:txBody>
      </p:sp>
      <p:sp>
        <p:nvSpPr>
          <p:cNvPr id="6" name="TextBox 5">
            <a:extLst>
              <a:ext uri="{FF2B5EF4-FFF2-40B4-BE49-F238E27FC236}">
                <a16:creationId xmlns:a16="http://schemas.microsoft.com/office/drawing/2014/main" id="{884768D1-5B48-97AC-4B20-8CA54D8FF7E4}"/>
              </a:ext>
            </a:extLst>
          </p:cNvPr>
          <p:cNvSpPr txBox="1"/>
          <p:nvPr/>
        </p:nvSpPr>
        <p:spPr>
          <a:xfrm>
            <a:off x="337930" y="5721626"/>
            <a:ext cx="8468139" cy="523220"/>
          </a:xfrm>
          <a:prstGeom prst="rect">
            <a:avLst/>
          </a:prstGeom>
          <a:noFill/>
        </p:spPr>
        <p:txBody>
          <a:bodyPr wrap="square" rtlCol="0">
            <a:spAutoFit/>
          </a:bodyPr>
          <a:lstStyle/>
          <a:p>
            <a:r>
              <a:rPr lang="en-US" sz="2800" b="1" i="1" dirty="0">
                <a:solidFill>
                  <a:srgbClr val="7030A0"/>
                </a:solidFill>
              </a:rPr>
              <a:t>‘How’ Marisa and I exited the rat race</a:t>
            </a:r>
            <a:r>
              <a:rPr lang="en-AU" sz="2800" b="1" i="1" dirty="0">
                <a:solidFill>
                  <a:srgbClr val="7030A0"/>
                </a:solidFill>
              </a:rPr>
              <a:t> - so you can too</a:t>
            </a:r>
            <a:endParaRPr lang="en-US" sz="2800" b="1" i="1" dirty="0">
              <a:solidFill>
                <a:srgbClr val="7030A0"/>
              </a:solidFill>
            </a:endParaRPr>
          </a:p>
        </p:txBody>
      </p:sp>
    </p:spTree>
    <p:extLst>
      <p:ext uri="{BB962C8B-B14F-4D97-AF65-F5344CB8AC3E}">
        <p14:creationId xmlns:p14="http://schemas.microsoft.com/office/powerpoint/2010/main" val="214104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fade">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fade">
                                      <p:cBhvr>
                                        <p:cTn id="67" dur="500"/>
                                        <p:tgtEl>
                                          <p:spTgt spid="3">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
                                            <p:txEl>
                                              <p:pRg st="12" end="12"/>
                                            </p:txEl>
                                          </p:spTgt>
                                        </p:tgtEl>
                                        <p:attrNameLst>
                                          <p:attrName>style.visibility</p:attrName>
                                        </p:attrNameLst>
                                      </p:cBhvr>
                                      <p:to>
                                        <p:strVal val="visible"/>
                                      </p:to>
                                    </p:set>
                                    <p:animEffect transition="in" filter="fade">
                                      <p:cBhvr>
                                        <p:cTn id="72" dur="500"/>
                                        <p:tgtEl>
                                          <p:spTgt spid="3">
                                            <p:txEl>
                                              <p:pRg st="12" end="1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
                                            <p:txEl>
                                              <p:pRg st="13" end="13"/>
                                            </p:txEl>
                                          </p:spTgt>
                                        </p:tgtEl>
                                        <p:attrNameLst>
                                          <p:attrName>style.visibility</p:attrName>
                                        </p:attrNameLst>
                                      </p:cBhvr>
                                      <p:to>
                                        <p:strVal val="visible"/>
                                      </p:to>
                                    </p:set>
                                    <p:animEffect transition="in" filter="fade">
                                      <p:cBhvr>
                                        <p:cTn id="77" dur="500"/>
                                        <p:tgtEl>
                                          <p:spTgt spid="3">
                                            <p:txEl>
                                              <p:pRg st="13" end="1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
                                            <p:txEl>
                                              <p:pRg st="14" end="14"/>
                                            </p:txEl>
                                          </p:spTgt>
                                        </p:tgtEl>
                                        <p:attrNameLst>
                                          <p:attrName>style.visibility</p:attrName>
                                        </p:attrNameLst>
                                      </p:cBhvr>
                                      <p:to>
                                        <p:strVal val="visible"/>
                                      </p:to>
                                    </p:set>
                                    <p:animEffect transition="in" filter="fade">
                                      <p:cBhvr>
                                        <p:cTn id="82" dur="500"/>
                                        <p:tgtEl>
                                          <p:spTgt spid="3">
                                            <p:txEl>
                                              <p:pRg st="14" end="1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
                                            <p:txEl>
                                              <p:pRg st="15" end="15"/>
                                            </p:txEl>
                                          </p:spTgt>
                                        </p:tgtEl>
                                        <p:attrNameLst>
                                          <p:attrName>style.visibility</p:attrName>
                                        </p:attrNameLst>
                                      </p:cBhvr>
                                      <p:to>
                                        <p:strVal val="visible"/>
                                      </p:to>
                                    </p:set>
                                    <p:animEffect transition="in" filter="fade">
                                      <p:cBhvr>
                                        <p:cTn id="87" dur="500"/>
                                        <p:tgtEl>
                                          <p:spTgt spid="3">
                                            <p:txEl>
                                              <p:pRg st="15" end="1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
                                            <p:txEl>
                                              <p:pRg st="16" end="16"/>
                                            </p:txEl>
                                          </p:spTgt>
                                        </p:tgtEl>
                                        <p:attrNameLst>
                                          <p:attrName>style.visibility</p:attrName>
                                        </p:attrNameLst>
                                      </p:cBhvr>
                                      <p:to>
                                        <p:strVal val="visible"/>
                                      </p:to>
                                    </p:set>
                                    <p:animEffect transition="in" filter="fade">
                                      <p:cBhvr>
                                        <p:cTn id="92" dur="500"/>
                                        <p:tgtEl>
                                          <p:spTgt spid="3">
                                            <p:txEl>
                                              <p:pRg st="16" end="1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
                                            <p:txEl>
                                              <p:pRg st="17" end="17"/>
                                            </p:txEl>
                                          </p:spTgt>
                                        </p:tgtEl>
                                        <p:attrNameLst>
                                          <p:attrName>style.visibility</p:attrName>
                                        </p:attrNameLst>
                                      </p:cBhvr>
                                      <p:to>
                                        <p:strVal val="visible"/>
                                      </p:to>
                                    </p:set>
                                    <p:animEffect transition="in" filter="fade">
                                      <p:cBhvr>
                                        <p:cTn id="97" dur="500"/>
                                        <p:tgtEl>
                                          <p:spTgt spid="3">
                                            <p:txEl>
                                              <p:pRg st="17" end="17"/>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
                                            <p:txEl>
                                              <p:pRg st="18" end="18"/>
                                            </p:txEl>
                                          </p:spTgt>
                                        </p:tgtEl>
                                        <p:attrNameLst>
                                          <p:attrName>style.visibility</p:attrName>
                                        </p:attrNameLst>
                                      </p:cBhvr>
                                      <p:to>
                                        <p:strVal val="visible"/>
                                      </p:to>
                                    </p:set>
                                    <p:animEffect transition="in" filter="fade">
                                      <p:cBhvr>
                                        <p:cTn id="102" dur="500"/>
                                        <p:tgtEl>
                                          <p:spTgt spid="3">
                                            <p:txEl>
                                              <p:pRg st="18" end="18"/>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3">
                                            <p:txEl>
                                              <p:pRg st="19" end="19"/>
                                            </p:txEl>
                                          </p:spTgt>
                                        </p:tgtEl>
                                        <p:attrNameLst>
                                          <p:attrName>style.visibility</p:attrName>
                                        </p:attrNameLst>
                                      </p:cBhvr>
                                      <p:to>
                                        <p:strVal val="visible"/>
                                      </p:to>
                                    </p:set>
                                    <p:animEffect transition="in" filter="fade">
                                      <p:cBhvr>
                                        <p:cTn id="107" dur="500"/>
                                        <p:tgtEl>
                                          <p:spTgt spid="3">
                                            <p:txEl>
                                              <p:pRg st="19" end="19"/>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5">
                                            <p:txEl>
                                              <p:pRg st="0" end="0"/>
                                            </p:txEl>
                                          </p:spTgt>
                                        </p:tgtEl>
                                        <p:attrNameLst>
                                          <p:attrName>style.visibility</p:attrName>
                                        </p:attrNameLst>
                                      </p:cBhvr>
                                      <p:to>
                                        <p:strVal val="visible"/>
                                      </p:to>
                                    </p:set>
                                    <p:animEffect transition="in" filter="fade">
                                      <p:cBhvr>
                                        <p:cTn id="112" dur="500"/>
                                        <p:tgtEl>
                                          <p:spTgt spid="5">
                                            <p:txEl>
                                              <p:pRg st="0" end="0"/>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5">
                                            <p:txEl>
                                              <p:pRg st="1" end="1"/>
                                            </p:txEl>
                                          </p:spTgt>
                                        </p:tgtEl>
                                        <p:attrNameLst>
                                          <p:attrName>style.visibility</p:attrName>
                                        </p:attrNameLst>
                                      </p:cBhvr>
                                      <p:to>
                                        <p:strVal val="visible"/>
                                      </p:to>
                                    </p:set>
                                    <p:animEffect transition="in" filter="fade">
                                      <p:cBhvr>
                                        <p:cTn id="117" dur="500"/>
                                        <p:tgtEl>
                                          <p:spTgt spid="5">
                                            <p:txEl>
                                              <p:pRg st="1" end="1"/>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5">
                                            <p:txEl>
                                              <p:pRg st="2" end="2"/>
                                            </p:txEl>
                                          </p:spTgt>
                                        </p:tgtEl>
                                        <p:attrNameLst>
                                          <p:attrName>style.visibility</p:attrName>
                                        </p:attrNameLst>
                                      </p:cBhvr>
                                      <p:to>
                                        <p:strVal val="visible"/>
                                      </p:to>
                                    </p:set>
                                    <p:animEffect transition="in" filter="fade">
                                      <p:cBhvr>
                                        <p:cTn id="122" dur="500"/>
                                        <p:tgtEl>
                                          <p:spTgt spid="5">
                                            <p:txEl>
                                              <p:pRg st="2" end="2"/>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5">
                                            <p:txEl>
                                              <p:pRg st="3" end="3"/>
                                            </p:txEl>
                                          </p:spTgt>
                                        </p:tgtEl>
                                        <p:attrNameLst>
                                          <p:attrName>style.visibility</p:attrName>
                                        </p:attrNameLst>
                                      </p:cBhvr>
                                      <p:to>
                                        <p:strVal val="visible"/>
                                      </p:to>
                                    </p:set>
                                    <p:animEffect transition="in" filter="fade">
                                      <p:cBhvr>
                                        <p:cTn id="127" dur="500"/>
                                        <p:tgtEl>
                                          <p:spTgt spid="5">
                                            <p:txEl>
                                              <p:pRg st="3" end="3"/>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5">
                                            <p:txEl>
                                              <p:pRg st="4" end="4"/>
                                            </p:txEl>
                                          </p:spTgt>
                                        </p:tgtEl>
                                        <p:attrNameLst>
                                          <p:attrName>style.visibility</p:attrName>
                                        </p:attrNameLst>
                                      </p:cBhvr>
                                      <p:to>
                                        <p:strVal val="visible"/>
                                      </p:to>
                                    </p:set>
                                    <p:animEffect transition="in" filter="fade">
                                      <p:cBhvr>
                                        <p:cTn id="132" dur="500"/>
                                        <p:tgtEl>
                                          <p:spTgt spid="5">
                                            <p:txEl>
                                              <p:pRg st="4" end="4"/>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5">
                                            <p:txEl>
                                              <p:pRg st="5" end="5"/>
                                            </p:txEl>
                                          </p:spTgt>
                                        </p:tgtEl>
                                        <p:attrNameLst>
                                          <p:attrName>style.visibility</p:attrName>
                                        </p:attrNameLst>
                                      </p:cBhvr>
                                      <p:to>
                                        <p:strVal val="visible"/>
                                      </p:to>
                                    </p:set>
                                    <p:animEffect transition="in" filter="fade">
                                      <p:cBhvr>
                                        <p:cTn id="137" dur="500"/>
                                        <p:tgtEl>
                                          <p:spTgt spid="5">
                                            <p:txEl>
                                              <p:pRg st="5" end="5"/>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5">
                                            <p:txEl>
                                              <p:pRg st="6" end="6"/>
                                            </p:txEl>
                                          </p:spTgt>
                                        </p:tgtEl>
                                        <p:attrNameLst>
                                          <p:attrName>style.visibility</p:attrName>
                                        </p:attrNameLst>
                                      </p:cBhvr>
                                      <p:to>
                                        <p:strVal val="visible"/>
                                      </p:to>
                                    </p:set>
                                    <p:animEffect transition="in" filter="fade">
                                      <p:cBhvr>
                                        <p:cTn id="142" dur="500"/>
                                        <p:tgtEl>
                                          <p:spTgt spid="5">
                                            <p:txEl>
                                              <p:pRg st="6" end="6"/>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5">
                                            <p:txEl>
                                              <p:pRg st="7" end="7"/>
                                            </p:txEl>
                                          </p:spTgt>
                                        </p:tgtEl>
                                        <p:attrNameLst>
                                          <p:attrName>style.visibility</p:attrName>
                                        </p:attrNameLst>
                                      </p:cBhvr>
                                      <p:to>
                                        <p:strVal val="visible"/>
                                      </p:to>
                                    </p:set>
                                    <p:animEffect transition="in" filter="fade">
                                      <p:cBhvr>
                                        <p:cTn id="147" dur="500"/>
                                        <p:tgtEl>
                                          <p:spTgt spid="5">
                                            <p:txEl>
                                              <p:pRg st="7" end="7"/>
                                            </p:txEl>
                                          </p:spTgt>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nodeType="clickEffect">
                                  <p:stCondLst>
                                    <p:cond delay="0"/>
                                  </p:stCondLst>
                                  <p:childTnLst>
                                    <p:set>
                                      <p:cBhvr>
                                        <p:cTn id="151" dur="1" fill="hold">
                                          <p:stCondLst>
                                            <p:cond delay="0"/>
                                          </p:stCondLst>
                                        </p:cTn>
                                        <p:tgtEl>
                                          <p:spTgt spid="5">
                                            <p:txEl>
                                              <p:pRg st="8" end="8"/>
                                            </p:txEl>
                                          </p:spTgt>
                                        </p:tgtEl>
                                        <p:attrNameLst>
                                          <p:attrName>style.visibility</p:attrName>
                                        </p:attrNameLst>
                                      </p:cBhvr>
                                      <p:to>
                                        <p:strVal val="visible"/>
                                      </p:to>
                                    </p:set>
                                    <p:animEffect transition="in" filter="fade">
                                      <p:cBhvr>
                                        <p:cTn id="152" dur="500"/>
                                        <p:tgtEl>
                                          <p:spTgt spid="5">
                                            <p:txEl>
                                              <p:pRg st="8" end="8"/>
                                            </p:txEl>
                                          </p:spTgt>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5">
                                            <p:txEl>
                                              <p:pRg st="9" end="9"/>
                                            </p:txEl>
                                          </p:spTgt>
                                        </p:tgtEl>
                                        <p:attrNameLst>
                                          <p:attrName>style.visibility</p:attrName>
                                        </p:attrNameLst>
                                      </p:cBhvr>
                                      <p:to>
                                        <p:strVal val="visible"/>
                                      </p:to>
                                    </p:set>
                                    <p:animEffect transition="in" filter="fade">
                                      <p:cBhvr>
                                        <p:cTn id="157" dur="500"/>
                                        <p:tgtEl>
                                          <p:spTgt spid="5">
                                            <p:txEl>
                                              <p:pRg st="9" end="9"/>
                                            </p:txEl>
                                          </p:spTgt>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5">
                                            <p:txEl>
                                              <p:pRg st="10" end="10"/>
                                            </p:txEl>
                                          </p:spTgt>
                                        </p:tgtEl>
                                        <p:attrNameLst>
                                          <p:attrName>style.visibility</p:attrName>
                                        </p:attrNameLst>
                                      </p:cBhvr>
                                      <p:to>
                                        <p:strVal val="visible"/>
                                      </p:to>
                                    </p:set>
                                    <p:animEffect transition="in" filter="fade">
                                      <p:cBhvr>
                                        <p:cTn id="162" dur="500"/>
                                        <p:tgtEl>
                                          <p:spTgt spid="5">
                                            <p:txEl>
                                              <p:pRg st="10" end="1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5">
                                            <p:txEl>
                                              <p:pRg st="11" end="11"/>
                                            </p:txEl>
                                          </p:spTgt>
                                        </p:tgtEl>
                                        <p:attrNameLst>
                                          <p:attrName>style.visibility</p:attrName>
                                        </p:attrNameLst>
                                      </p:cBhvr>
                                      <p:to>
                                        <p:strVal val="visible"/>
                                      </p:to>
                                    </p:set>
                                    <p:animEffect transition="in" filter="fade">
                                      <p:cBhvr>
                                        <p:cTn id="167" dur="500"/>
                                        <p:tgtEl>
                                          <p:spTgt spid="5">
                                            <p:txEl>
                                              <p:pRg st="11" end="11"/>
                                            </p:txEl>
                                          </p:spTgt>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5">
                                            <p:txEl>
                                              <p:pRg st="12" end="12"/>
                                            </p:txEl>
                                          </p:spTgt>
                                        </p:tgtEl>
                                        <p:attrNameLst>
                                          <p:attrName>style.visibility</p:attrName>
                                        </p:attrNameLst>
                                      </p:cBhvr>
                                      <p:to>
                                        <p:strVal val="visible"/>
                                      </p:to>
                                    </p:set>
                                    <p:animEffect transition="in" filter="fade">
                                      <p:cBhvr>
                                        <p:cTn id="172" dur="500"/>
                                        <p:tgtEl>
                                          <p:spTgt spid="5">
                                            <p:txEl>
                                              <p:pRg st="12" end="12"/>
                                            </p:txEl>
                                          </p:spTgt>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nodeType="clickEffect">
                                  <p:stCondLst>
                                    <p:cond delay="0"/>
                                  </p:stCondLst>
                                  <p:childTnLst>
                                    <p:set>
                                      <p:cBhvr>
                                        <p:cTn id="176" dur="1" fill="hold">
                                          <p:stCondLst>
                                            <p:cond delay="0"/>
                                          </p:stCondLst>
                                        </p:cTn>
                                        <p:tgtEl>
                                          <p:spTgt spid="5">
                                            <p:txEl>
                                              <p:pRg st="13" end="13"/>
                                            </p:txEl>
                                          </p:spTgt>
                                        </p:tgtEl>
                                        <p:attrNameLst>
                                          <p:attrName>style.visibility</p:attrName>
                                        </p:attrNameLst>
                                      </p:cBhvr>
                                      <p:to>
                                        <p:strVal val="visible"/>
                                      </p:to>
                                    </p:set>
                                    <p:animEffect transition="in" filter="fade">
                                      <p:cBhvr>
                                        <p:cTn id="177" dur="500"/>
                                        <p:tgtEl>
                                          <p:spTgt spid="5">
                                            <p:txEl>
                                              <p:pRg st="13" end="13"/>
                                            </p:txEl>
                                          </p:spTgt>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nodeType="clickEffect">
                                  <p:stCondLst>
                                    <p:cond delay="0"/>
                                  </p:stCondLst>
                                  <p:childTnLst>
                                    <p:set>
                                      <p:cBhvr>
                                        <p:cTn id="181" dur="1" fill="hold">
                                          <p:stCondLst>
                                            <p:cond delay="0"/>
                                          </p:stCondLst>
                                        </p:cTn>
                                        <p:tgtEl>
                                          <p:spTgt spid="5">
                                            <p:txEl>
                                              <p:pRg st="14" end="14"/>
                                            </p:txEl>
                                          </p:spTgt>
                                        </p:tgtEl>
                                        <p:attrNameLst>
                                          <p:attrName>style.visibility</p:attrName>
                                        </p:attrNameLst>
                                      </p:cBhvr>
                                      <p:to>
                                        <p:strVal val="visible"/>
                                      </p:to>
                                    </p:set>
                                    <p:animEffect transition="in" filter="fade">
                                      <p:cBhvr>
                                        <p:cTn id="182" dur="500"/>
                                        <p:tgtEl>
                                          <p:spTgt spid="5">
                                            <p:txEl>
                                              <p:pRg st="14" end="14"/>
                                            </p:txEl>
                                          </p:spTgt>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nodeType="clickEffect">
                                  <p:stCondLst>
                                    <p:cond delay="0"/>
                                  </p:stCondLst>
                                  <p:childTnLst>
                                    <p:set>
                                      <p:cBhvr>
                                        <p:cTn id="186" dur="1" fill="hold">
                                          <p:stCondLst>
                                            <p:cond delay="0"/>
                                          </p:stCondLst>
                                        </p:cTn>
                                        <p:tgtEl>
                                          <p:spTgt spid="5">
                                            <p:txEl>
                                              <p:pRg st="15" end="15"/>
                                            </p:txEl>
                                          </p:spTgt>
                                        </p:tgtEl>
                                        <p:attrNameLst>
                                          <p:attrName>style.visibility</p:attrName>
                                        </p:attrNameLst>
                                      </p:cBhvr>
                                      <p:to>
                                        <p:strVal val="visible"/>
                                      </p:to>
                                    </p:set>
                                    <p:animEffect transition="in" filter="fade">
                                      <p:cBhvr>
                                        <p:cTn id="187" dur="500"/>
                                        <p:tgtEl>
                                          <p:spTgt spid="5">
                                            <p:txEl>
                                              <p:pRg st="15" end="15"/>
                                            </p:txEl>
                                          </p:spTgt>
                                        </p:tgtEl>
                                      </p:cBhvr>
                                    </p:animEffect>
                                  </p:childTnLst>
                                </p:cTn>
                              </p:par>
                            </p:childTnLst>
                          </p:cTn>
                        </p:par>
                      </p:childTnLst>
                    </p:cTn>
                  </p:par>
                  <p:par>
                    <p:cTn id="188" fill="hold">
                      <p:stCondLst>
                        <p:cond delay="indefinite"/>
                      </p:stCondLst>
                      <p:childTnLst>
                        <p:par>
                          <p:cTn id="189" fill="hold">
                            <p:stCondLst>
                              <p:cond delay="0"/>
                            </p:stCondLst>
                            <p:childTnLst>
                              <p:par>
                                <p:cTn id="190" presetID="10" presetClass="entr" presetSubtype="0" fill="hold" nodeType="clickEffect">
                                  <p:stCondLst>
                                    <p:cond delay="0"/>
                                  </p:stCondLst>
                                  <p:childTnLst>
                                    <p:set>
                                      <p:cBhvr>
                                        <p:cTn id="191" dur="1" fill="hold">
                                          <p:stCondLst>
                                            <p:cond delay="0"/>
                                          </p:stCondLst>
                                        </p:cTn>
                                        <p:tgtEl>
                                          <p:spTgt spid="5">
                                            <p:txEl>
                                              <p:pRg st="16" end="16"/>
                                            </p:txEl>
                                          </p:spTgt>
                                        </p:tgtEl>
                                        <p:attrNameLst>
                                          <p:attrName>style.visibility</p:attrName>
                                        </p:attrNameLst>
                                      </p:cBhvr>
                                      <p:to>
                                        <p:strVal val="visible"/>
                                      </p:to>
                                    </p:set>
                                    <p:animEffect transition="in" filter="fade">
                                      <p:cBhvr>
                                        <p:cTn id="192" dur="500"/>
                                        <p:tgtEl>
                                          <p:spTgt spid="5">
                                            <p:txEl>
                                              <p:pRg st="16" end="16"/>
                                            </p:txEl>
                                          </p:spTgt>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ntr" presetSubtype="0" fill="hold" nodeType="clickEffect">
                                  <p:stCondLst>
                                    <p:cond delay="0"/>
                                  </p:stCondLst>
                                  <p:childTnLst>
                                    <p:set>
                                      <p:cBhvr>
                                        <p:cTn id="196" dur="1" fill="hold">
                                          <p:stCondLst>
                                            <p:cond delay="0"/>
                                          </p:stCondLst>
                                        </p:cTn>
                                        <p:tgtEl>
                                          <p:spTgt spid="5">
                                            <p:txEl>
                                              <p:pRg st="17" end="17"/>
                                            </p:txEl>
                                          </p:spTgt>
                                        </p:tgtEl>
                                        <p:attrNameLst>
                                          <p:attrName>style.visibility</p:attrName>
                                        </p:attrNameLst>
                                      </p:cBhvr>
                                      <p:to>
                                        <p:strVal val="visible"/>
                                      </p:to>
                                    </p:set>
                                    <p:animEffect transition="in" filter="fade">
                                      <p:cBhvr>
                                        <p:cTn id="197" dur="500"/>
                                        <p:tgtEl>
                                          <p:spTgt spid="5">
                                            <p:txEl>
                                              <p:pRg st="17" end="17"/>
                                            </p:txEl>
                                          </p:spTgt>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ntr" presetSubtype="0" fill="hold" nodeType="clickEffect">
                                  <p:stCondLst>
                                    <p:cond delay="0"/>
                                  </p:stCondLst>
                                  <p:childTnLst>
                                    <p:set>
                                      <p:cBhvr>
                                        <p:cTn id="201" dur="1" fill="hold">
                                          <p:stCondLst>
                                            <p:cond delay="0"/>
                                          </p:stCondLst>
                                        </p:cTn>
                                        <p:tgtEl>
                                          <p:spTgt spid="5">
                                            <p:txEl>
                                              <p:pRg st="18" end="18"/>
                                            </p:txEl>
                                          </p:spTgt>
                                        </p:tgtEl>
                                        <p:attrNameLst>
                                          <p:attrName>style.visibility</p:attrName>
                                        </p:attrNameLst>
                                      </p:cBhvr>
                                      <p:to>
                                        <p:strVal val="visible"/>
                                      </p:to>
                                    </p:set>
                                    <p:animEffect transition="in" filter="fade">
                                      <p:cBhvr>
                                        <p:cTn id="202" dur="500"/>
                                        <p:tgtEl>
                                          <p:spTgt spid="5">
                                            <p:txEl>
                                              <p:pRg st="18" end="18"/>
                                            </p:txEl>
                                          </p:spTgt>
                                        </p:tgtEl>
                                      </p:cBhvr>
                                    </p:animEffect>
                                  </p:childTnLst>
                                </p:cTn>
                              </p:par>
                            </p:childTnLst>
                          </p:cTn>
                        </p:par>
                      </p:childTnLst>
                    </p:cTn>
                  </p:par>
                  <p:par>
                    <p:cTn id="203" fill="hold">
                      <p:stCondLst>
                        <p:cond delay="indefinite"/>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5">
                                            <p:txEl>
                                              <p:pRg st="19" end="19"/>
                                            </p:txEl>
                                          </p:spTgt>
                                        </p:tgtEl>
                                        <p:attrNameLst>
                                          <p:attrName>style.visibility</p:attrName>
                                        </p:attrNameLst>
                                      </p:cBhvr>
                                      <p:to>
                                        <p:strVal val="visible"/>
                                      </p:to>
                                    </p:set>
                                    <p:animEffect transition="in" filter="fade">
                                      <p:cBhvr>
                                        <p:cTn id="207" dur="500"/>
                                        <p:tgtEl>
                                          <p:spTgt spid="5">
                                            <p:txEl>
                                              <p:pRg st="19" end="19"/>
                                            </p:txEl>
                                          </p:spTgt>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nodeType="clickEffect">
                                  <p:stCondLst>
                                    <p:cond delay="0"/>
                                  </p:stCondLst>
                                  <p:childTnLst>
                                    <p:set>
                                      <p:cBhvr>
                                        <p:cTn id="211" dur="1" fill="hold">
                                          <p:stCondLst>
                                            <p:cond delay="0"/>
                                          </p:stCondLst>
                                        </p:cTn>
                                        <p:tgtEl>
                                          <p:spTgt spid="5">
                                            <p:txEl>
                                              <p:pRg st="20" end="20"/>
                                            </p:txEl>
                                          </p:spTgt>
                                        </p:tgtEl>
                                        <p:attrNameLst>
                                          <p:attrName>style.visibility</p:attrName>
                                        </p:attrNameLst>
                                      </p:cBhvr>
                                      <p:to>
                                        <p:strVal val="visible"/>
                                      </p:to>
                                    </p:set>
                                    <p:animEffect transition="in" filter="fade">
                                      <p:cBhvr>
                                        <p:cTn id="212" dur="500"/>
                                        <p:tgtEl>
                                          <p:spTgt spid="5">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72" name="Rectangle 2071">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74" name="Rectangle 2073">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2076" name="Straight Connector 2075">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78" name="Rectangle 2077">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F511CD-6A82-C653-D3E1-524A7E9598A5}"/>
              </a:ext>
            </a:extLst>
          </p:cNvPr>
          <p:cNvSpPr>
            <a:spLocks noGrp="1"/>
          </p:cNvSpPr>
          <p:nvPr>
            <p:ph type="title"/>
          </p:nvPr>
        </p:nvSpPr>
        <p:spPr>
          <a:xfrm>
            <a:off x="375911" y="269719"/>
            <a:ext cx="3845379" cy="768170"/>
          </a:xfrm>
        </p:spPr>
        <p:txBody>
          <a:bodyPr vert="horz" lIns="91440" tIns="45720" rIns="91440" bIns="45720" rtlCol="0" anchor="b">
            <a:normAutofit/>
          </a:bodyPr>
          <a:lstStyle/>
          <a:p>
            <a:r>
              <a:rPr lang="en-US" b="1" dirty="0"/>
              <a:t>Fast Track</a:t>
            </a:r>
          </a:p>
        </p:txBody>
      </p:sp>
      <p:cxnSp>
        <p:nvCxnSpPr>
          <p:cNvPr id="2080" name="Straight Connector 2079">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6470BB2-CF5B-3426-56D3-52AD770221C1}"/>
              </a:ext>
            </a:extLst>
          </p:cNvPr>
          <p:cNvSpPr>
            <a:spLocks noGrp="1"/>
          </p:cNvSpPr>
          <p:nvPr>
            <p:ph idx="1"/>
          </p:nvPr>
        </p:nvSpPr>
        <p:spPr>
          <a:xfrm>
            <a:off x="4711148" y="92380"/>
            <a:ext cx="4432851" cy="6334315"/>
          </a:xfrm>
        </p:spPr>
        <p:txBody>
          <a:bodyPr vert="horz" lIns="0" tIns="45720" rIns="0" bIns="45720" rtlCol="0">
            <a:normAutofit/>
          </a:bodyPr>
          <a:lstStyle/>
          <a:p>
            <a:r>
              <a:rPr lang="en-US" dirty="0"/>
              <a:t>You now have the education, knowledge and practical on </a:t>
            </a:r>
            <a:r>
              <a:rPr lang="en-US" b="1" dirty="0"/>
              <a:t>how to create passive income</a:t>
            </a:r>
            <a:r>
              <a:rPr lang="en-US" dirty="0"/>
              <a:t> for you &amp; your family. </a:t>
            </a:r>
          </a:p>
          <a:p>
            <a:r>
              <a:rPr lang="en-US" dirty="0"/>
              <a:t>Now I will shift topic for the next few months, into the ‘</a:t>
            </a:r>
            <a:r>
              <a:rPr lang="en-US" b="1" dirty="0"/>
              <a:t>fast track’</a:t>
            </a:r>
            <a:r>
              <a:rPr lang="en-US" i="1" dirty="0"/>
              <a:t> ( cash flow game description)</a:t>
            </a:r>
            <a:r>
              <a:rPr lang="en-US" dirty="0"/>
              <a:t>.</a:t>
            </a:r>
          </a:p>
          <a:p>
            <a:r>
              <a:rPr lang="en-US" dirty="0"/>
              <a:t>Triggers behind resetting the dream.</a:t>
            </a:r>
          </a:p>
          <a:p>
            <a:pPr lvl="1"/>
            <a:r>
              <a:rPr lang="en-US" dirty="0"/>
              <a:t> Personal Plan update</a:t>
            </a:r>
          </a:p>
          <a:p>
            <a:pPr lvl="1"/>
            <a:r>
              <a:rPr lang="en-US" dirty="0"/>
              <a:t> Our experiences and education.</a:t>
            </a:r>
          </a:p>
          <a:p>
            <a:pPr lvl="1"/>
            <a:r>
              <a:rPr lang="en-US" dirty="0"/>
              <a:t> This is not right or wrong, &amp; I expect we will make mistakes along the way.</a:t>
            </a:r>
          </a:p>
          <a:p>
            <a:r>
              <a:rPr lang="en-US" b="1" dirty="0"/>
              <a:t>Global Opportunities / Risks</a:t>
            </a:r>
          </a:p>
          <a:p>
            <a:pPr lvl="1"/>
            <a:r>
              <a:rPr lang="en-US" dirty="0"/>
              <a:t> ‘</a:t>
            </a:r>
            <a:r>
              <a:rPr lang="en-US" b="1" dirty="0"/>
              <a:t>Fast Track</a:t>
            </a:r>
            <a:r>
              <a:rPr lang="en-US" dirty="0"/>
              <a:t>’ is not for everyone </a:t>
            </a:r>
          </a:p>
          <a:p>
            <a:pPr lvl="1"/>
            <a:r>
              <a:rPr lang="en-US" dirty="0"/>
              <a:t> Same founding principles apply</a:t>
            </a:r>
          </a:p>
          <a:p>
            <a:pPr lvl="1"/>
            <a:r>
              <a:rPr lang="en-US" dirty="0"/>
              <a:t> Higher costs / greater risks,  </a:t>
            </a:r>
          </a:p>
          <a:p>
            <a:pPr lvl="1"/>
            <a:r>
              <a:rPr lang="en-US" dirty="0"/>
              <a:t> Protecting wealth - Globally</a:t>
            </a:r>
          </a:p>
          <a:p>
            <a:pPr lvl="1"/>
            <a:r>
              <a:rPr lang="en-US" dirty="0"/>
              <a:t> Diversification of asset location / returns</a:t>
            </a:r>
          </a:p>
          <a:p>
            <a:pPr lvl="1"/>
            <a:r>
              <a:rPr lang="en-US" dirty="0"/>
              <a:t> Rules are quickly shifting (</a:t>
            </a:r>
            <a:r>
              <a:rPr lang="en-US" dirty="0" err="1"/>
              <a:t>Eg</a:t>
            </a:r>
            <a:r>
              <a:rPr lang="en-US" dirty="0"/>
              <a:t> NZ) </a:t>
            </a:r>
          </a:p>
        </p:txBody>
      </p:sp>
      <p:sp>
        <p:nvSpPr>
          <p:cNvPr id="2082" name="Rectangle 2081">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84" name="Rectangle 2083">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D95599E5-6480-D6D8-BC30-721CAFBB52FA}"/>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pic>
        <p:nvPicPr>
          <p:cNvPr id="6" name="Picture 5">
            <a:extLst>
              <a:ext uri="{FF2B5EF4-FFF2-40B4-BE49-F238E27FC236}">
                <a16:creationId xmlns:a16="http://schemas.microsoft.com/office/drawing/2014/main" id="{43236ABC-2FEB-F771-8F1F-5EA1FCE2E1FD}"/>
              </a:ext>
            </a:extLst>
          </p:cNvPr>
          <p:cNvPicPr>
            <a:picLocks noChangeAspect="1"/>
          </p:cNvPicPr>
          <p:nvPr/>
        </p:nvPicPr>
        <p:blipFill>
          <a:blip r:embed="rId2"/>
          <a:stretch>
            <a:fillRect/>
          </a:stretch>
        </p:blipFill>
        <p:spPr>
          <a:xfrm>
            <a:off x="489858" y="1609725"/>
            <a:ext cx="4086225" cy="2724150"/>
          </a:xfrm>
          <a:prstGeom prst="rect">
            <a:avLst/>
          </a:prstGeom>
        </p:spPr>
      </p:pic>
    </p:spTree>
    <p:extLst>
      <p:ext uri="{BB962C8B-B14F-4D97-AF65-F5344CB8AC3E}">
        <p14:creationId xmlns:p14="http://schemas.microsoft.com/office/powerpoint/2010/main" val="274791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500"/>
                                        <p:tgtEl>
                                          <p:spTgt spid="3">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500"/>
                                        <p:tgtEl>
                                          <p:spTgt spid="3">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500"/>
                                        <p:tgtEl>
                                          <p:spTgt spid="3">
                                            <p:txEl>
                                              <p:pRg st="8" end="8"/>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500"/>
                                        <p:tgtEl>
                                          <p:spTgt spid="3">
                                            <p:txEl>
                                              <p:pRg st="9" end="9"/>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
                                            <p:txEl>
                                              <p:pRg st="10" end="10"/>
                                            </p:txEl>
                                          </p:spTgt>
                                        </p:tgtEl>
                                        <p:attrNameLst>
                                          <p:attrName>style.visibility</p:attrName>
                                        </p:attrNameLst>
                                      </p:cBhvr>
                                      <p:to>
                                        <p:strVal val="visible"/>
                                      </p:to>
                                    </p:set>
                                    <p:animEffect transition="in" filter="fade">
                                      <p:cBhvr>
                                        <p:cTn id="66" dur="500"/>
                                        <p:tgtEl>
                                          <p:spTgt spid="3">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3">
                                            <p:txEl>
                                              <p:pRg st="11" end="11"/>
                                            </p:txEl>
                                          </p:spTgt>
                                        </p:tgtEl>
                                        <p:attrNameLst>
                                          <p:attrName>style.visibility</p:attrName>
                                        </p:attrNameLst>
                                      </p:cBhvr>
                                      <p:to>
                                        <p:strVal val="visible"/>
                                      </p:to>
                                    </p:set>
                                    <p:animEffect transition="in" filter="fade">
                                      <p:cBhvr>
                                        <p:cTn id="71" dur="500"/>
                                        <p:tgtEl>
                                          <p:spTgt spid="3">
                                            <p:txEl>
                                              <p:pRg st="11" end="1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2" end="12"/>
                                            </p:txEl>
                                          </p:spTgt>
                                        </p:tgtEl>
                                        <p:attrNameLst>
                                          <p:attrName>style.visibility</p:attrName>
                                        </p:attrNameLst>
                                      </p:cBhvr>
                                      <p:to>
                                        <p:strVal val="visible"/>
                                      </p:to>
                                    </p:set>
                                    <p:animEffect transition="in" filter="fade">
                                      <p:cBhvr>
                                        <p:cTn id="76"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1C3A98-4FD7-2E39-FB1A-9833824C20F5}"/>
              </a:ext>
            </a:extLst>
          </p:cNvPr>
          <p:cNvPicPr>
            <a:picLocks noChangeAspect="1"/>
          </p:cNvPicPr>
          <p:nvPr/>
        </p:nvPicPr>
        <p:blipFill rotWithShape="1">
          <a:blip r:embed="rId2">
            <a:alphaModFix amt="20000"/>
          </a:blip>
          <a:srcRect l="2133" r="2133"/>
          <a:stretch/>
        </p:blipFill>
        <p:spPr>
          <a:xfrm>
            <a:off x="0" y="91832"/>
            <a:ext cx="9144000" cy="6367710"/>
          </a:xfrm>
          <a:prstGeom prst="rect">
            <a:avLst/>
          </a:prstGeom>
        </p:spPr>
      </p:pic>
      <p:sp>
        <p:nvSpPr>
          <p:cNvPr id="3079" name="Rectangle 3078">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3081" name="Rectangle 3080">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3083" name="Straight Connector 3082">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24D75E5-08C3-D2A8-50D8-184724987E20}"/>
              </a:ext>
            </a:extLst>
          </p:cNvPr>
          <p:cNvSpPr>
            <a:spLocks noGrp="1"/>
          </p:cNvSpPr>
          <p:nvPr>
            <p:ph type="title"/>
          </p:nvPr>
        </p:nvSpPr>
        <p:spPr>
          <a:xfrm>
            <a:off x="822960" y="286604"/>
            <a:ext cx="7543800" cy="784034"/>
          </a:xfrm>
        </p:spPr>
        <p:txBody>
          <a:bodyPr vert="horz" lIns="91440" tIns="45720" rIns="91440" bIns="45720" rtlCol="0" anchor="b">
            <a:normAutofit/>
          </a:bodyPr>
          <a:lstStyle/>
          <a:p>
            <a:r>
              <a:rPr lang="en-US" kern="1200" spc="-50" baseline="0" dirty="0">
                <a:solidFill>
                  <a:schemeClr val="tx1">
                    <a:lumMod val="75000"/>
                    <a:lumOff val="25000"/>
                  </a:schemeClr>
                </a:solidFill>
                <a:latin typeface="+mj-lt"/>
                <a:ea typeface="+mj-ea"/>
                <a:cs typeface="+mj-cs"/>
              </a:rPr>
              <a:t>Robert Kiyosaki’s </a:t>
            </a:r>
            <a:r>
              <a:rPr lang="en-US" dirty="0"/>
              <a:t>Q</a:t>
            </a:r>
            <a:r>
              <a:rPr lang="en-US" kern="1200" spc="-50" baseline="0" dirty="0">
                <a:solidFill>
                  <a:schemeClr val="tx1">
                    <a:lumMod val="75000"/>
                    <a:lumOff val="25000"/>
                  </a:schemeClr>
                </a:solidFill>
                <a:latin typeface="+mj-lt"/>
                <a:ea typeface="+mj-ea"/>
                <a:cs typeface="+mj-cs"/>
              </a:rPr>
              <a:t>uestions</a:t>
            </a:r>
          </a:p>
        </p:txBody>
      </p:sp>
      <p:sp>
        <p:nvSpPr>
          <p:cNvPr id="3" name="Content Placeholder 2">
            <a:extLst>
              <a:ext uri="{FF2B5EF4-FFF2-40B4-BE49-F238E27FC236}">
                <a16:creationId xmlns:a16="http://schemas.microsoft.com/office/drawing/2014/main" id="{0B26DD1A-79C8-A010-EED9-CCCDBC05013A}"/>
              </a:ext>
            </a:extLst>
          </p:cNvPr>
          <p:cNvSpPr>
            <a:spLocks noGrp="1"/>
          </p:cNvSpPr>
          <p:nvPr>
            <p:ph idx="1"/>
          </p:nvPr>
        </p:nvSpPr>
        <p:spPr>
          <a:xfrm>
            <a:off x="895148" y="947006"/>
            <a:ext cx="7543800" cy="5386825"/>
          </a:xfrm>
        </p:spPr>
        <p:txBody>
          <a:bodyPr vert="horz" lIns="0" tIns="45720" rIns="0" bIns="45720" rtlCol="0">
            <a:normAutofit/>
          </a:bodyPr>
          <a:lstStyle/>
          <a:p>
            <a:r>
              <a:rPr lang="en-US" b="1" dirty="0"/>
              <a:t>2023: Fast Track players</a:t>
            </a:r>
            <a:r>
              <a:rPr lang="en-US" dirty="0"/>
              <a:t>:  </a:t>
            </a:r>
            <a:r>
              <a:rPr lang="en-US" i="1" dirty="0"/>
              <a:t>‘Answer these questions’</a:t>
            </a:r>
          </a:p>
          <a:p>
            <a:r>
              <a:rPr lang="en-US" b="1" dirty="0"/>
              <a:t>Situation: ‘You have 3 days notice to relocate.’</a:t>
            </a:r>
            <a:r>
              <a:rPr lang="en-US" dirty="0"/>
              <a:t> </a:t>
            </a:r>
          </a:p>
          <a:p>
            <a:pPr>
              <a:buFont typeface="Wingdings" panose="05000000000000000000" pitchFamily="2" charset="2"/>
              <a:buChar char="Ø"/>
            </a:pPr>
            <a:r>
              <a:rPr lang="en-US" dirty="0"/>
              <a:t> Where will you go?</a:t>
            </a:r>
          </a:p>
          <a:p>
            <a:pPr>
              <a:buFont typeface="Wingdings" panose="05000000000000000000" pitchFamily="2" charset="2"/>
              <a:buChar char="Ø"/>
            </a:pPr>
            <a:r>
              <a:rPr lang="en-US" dirty="0"/>
              <a:t> How will you get there?</a:t>
            </a:r>
          </a:p>
          <a:p>
            <a:pPr>
              <a:buFont typeface="Wingdings" panose="05000000000000000000" pitchFamily="2" charset="2"/>
              <a:buChar char="Ø"/>
            </a:pPr>
            <a:r>
              <a:rPr lang="en-US" dirty="0"/>
              <a:t> What will you do?</a:t>
            </a:r>
          </a:p>
          <a:p>
            <a:r>
              <a:rPr lang="en-US" dirty="0"/>
              <a:t>‘Are you prepared for a very different world?’ </a:t>
            </a:r>
          </a:p>
          <a:p>
            <a:endParaRPr lang="en-US" dirty="0"/>
          </a:p>
          <a:p>
            <a:pPr>
              <a:lnSpc>
                <a:spcPct val="100000"/>
              </a:lnSpc>
              <a:spcBef>
                <a:spcPts val="0"/>
              </a:spcBef>
              <a:spcAft>
                <a:spcPts val="0"/>
              </a:spcAft>
            </a:pPr>
            <a:r>
              <a:rPr lang="en-US" dirty="0"/>
              <a:t>As a mentor Robert never gives the full situation, or what you will face. </a:t>
            </a:r>
          </a:p>
          <a:p>
            <a:pPr>
              <a:lnSpc>
                <a:spcPct val="100000"/>
              </a:lnSpc>
              <a:spcBef>
                <a:spcPts val="0"/>
              </a:spcBef>
              <a:spcAft>
                <a:spcPts val="0"/>
              </a:spcAft>
            </a:pPr>
            <a:r>
              <a:rPr lang="en-US" dirty="0"/>
              <a:t>Students need to research, investigate, and strategize themselves. </a:t>
            </a:r>
          </a:p>
          <a:p>
            <a:r>
              <a:rPr lang="en-US" dirty="0"/>
              <a:t>One of his favorite phrases, </a:t>
            </a:r>
          </a:p>
          <a:p>
            <a:r>
              <a:rPr lang="en-US" b="1" i="1" dirty="0"/>
              <a:t>‘I know what I am doing, the question is what are you doing?’</a:t>
            </a:r>
          </a:p>
        </p:txBody>
      </p:sp>
      <p:pic>
        <p:nvPicPr>
          <p:cNvPr id="3074" name="Picture 2" descr="Robert Kiyosaki Net Worth: Lessons from Rich Dad (2023)">
            <a:extLst>
              <a:ext uri="{FF2B5EF4-FFF2-40B4-BE49-F238E27FC236}">
                <a16:creationId xmlns:a16="http://schemas.microsoft.com/office/drawing/2014/main" id="{6A8593DD-0344-EBC3-1EBC-DDFFACADC07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378" r="4884" b="5"/>
          <a:stretch/>
        </p:blipFill>
        <p:spPr bwMode="auto">
          <a:xfrm flipH="1">
            <a:off x="6804829" y="286604"/>
            <a:ext cx="2351332" cy="3471012"/>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ACE3E2A9-4375-70A5-A2F7-52DD0C4A4656}"/>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425860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500"/>
                                        <p:tgtEl>
                                          <p:spTgt spid="3">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fade">
                                      <p:cBhvr>
                                        <p:cTn id="50" dur="500"/>
                                        <p:tgtEl>
                                          <p:spTgt spid="3">
                                            <p:txEl>
                                              <p:pRg st="9" end="9"/>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Effect transition="in" filter="fade">
                                      <p:cBhvr>
                                        <p:cTn id="5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ist of Western countries | Sasha Trubetskoy">
            <a:extLst>
              <a:ext uri="{FF2B5EF4-FFF2-40B4-BE49-F238E27FC236}">
                <a16:creationId xmlns:a16="http://schemas.microsoft.com/office/drawing/2014/main" id="{26424FA6-B79B-E590-00F8-B9D3C4442260}"/>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l="7362" r="3862"/>
          <a:stretch/>
        </p:blipFill>
        <p:spPr bwMode="auto">
          <a:xfrm>
            <a:off x="0" y="1281499"/>
            <a:ext cx="9144000" cy="50344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7CD5F91-0A12-B732-A9C3-C263DB3B104F}"/>
              </a:ext>
            </a:extLst>
          </p:cNvPr>
          <p:cNvSpPr>
            <a:spLocks noGrp="1"/>
          </p:cNvSpPr>
          <p:nvPr>
            <p:ph type="title"/>
          </p:nvPr>
        </p:nvSpPr>
        <p:spPr>
          <a:xfrm>
            <a:off x="822960" y="286605"/>
            <a:ext cx="7386762" cy="707308"/>
          </a:xfrm>
        </p:spPr>
        <p:txBody>
          <a:bodyPr>
            <a:normAutofit fontScale="90000"/>
          </a:bodyPr>
          <a:lstStyle/>
          <a:p>
            <a:r>
              <a:rPr lang="en-US" dirty="0"/>
              <a:t>The Driver - Western Countries </a:t>
            </a:r>
            <a:endParaRPr lang="en-AU" dirty="0"/>
          </a:p>
        </p:txBody>
      </p:sp>
      <p:sp>
        <p:nvSpPr>
          <p:cNvPr id="3" name="Content Placeholder 2">
            <a:extLst>
              <a:ext uri="{FF2B5EF4-FFF2-40B4-BE49-F238E27FC236}">
                <a16:creationId xmlns:a16="http://schemas.microsoft.com/office/drawing/2014/main" id="{25A72624-86F8-BD2C-880F-9D888204BFFD}"/>
              </a:ext>
            </a:extLst>
          </p:cNvPr>
          <p:cNvSpPr>
            <a:spLocks noGrp="1"/>
          </p:cNvSpPr>
          <p:nvPr>
            <p:ph idx="1"/>
          </p:nvPr>
        </p:nvSpPr>
        <p:spPr>
          <a:xfrm>
            <a:off x="635110" y="993913"/>
            <a:ext cx="7873780" cy="5178287"/>
          </a:xfrm>
        </p:spPr>
        <p:txBody>
          <a:bodyPr>
            <a:normAutofit fontScale="92500" lnSpcReduction="10000"/>
          </a:bodyPr>
          <a:lstStyle/>
          <a:p>
            <a:pPr marL="0" indent="0">
              <a:buNone/>
            </a:pPr>
            <a:r>
              <a:rPr lang="en-US" sz="1800" b="1" dirty="0"/>
              <a:t>Nomad Capitalist </a:t>
            </a:r>
          </a:p>
          <a:p>
            <a:pPr lvl="1"/>
            <a:r>
              <a:rPr lang="en-US" dirty="0"/>
              <a:t> </a:t>
            </a:r>
            <a:r>
              <a:rPr lang="en-AU" dirty="0"/>
              <a:t>I met hundreds of H.N.W. individuals (before and after conference) so many are looking for alternative locations.</a:t>
            </a:r>
          </a:p>
          <a:p>
            <a:pPr lvl="2"/>
            <a:r>
              <a:rPr lang="en-AU" sz="1800" dirty="0"/>
              <a:t>All share their experiences, options and risks.  </a:t>
            </a:r>
          </a:p>
          <a:p>
            <a:pPr lvl="2"/>
            <a:r>
              <a:rPr lang="en-AU" sz="1800" dirty="0"/>
              <a:t> Options: </a:t>
            </a:r>
          </a:p>
          <a:p>
            <a:pPr lvl="3"/>
            <a:r>
              <a:rPr lang="en-AU" sz="1800" dirty="0"/>
              <a:t> Small hobby farms, (ranch) sustainable living, </a:t>
            </a:r>
          </a:p>
          <a:p>
            <a:pPr lvl="3"/>
            <a:r>
              <a:rPr lang="en-AU" sz="1800" dirty="0"/>
              <a:t> Establishing a second or third base, (or Yacht) </a:t>
            </a:r>
          </a:p>
          <a:p>
            <a:pPr lvl="3"/>
            <a:r>
              <a:rPr lang="en-AU" sz="1800" dirty="0"/>
              <a:t> Diversify currency risk. Investment opportunities in other locations. (UAE, Frontier markets) </a:t>
            </a:r>
          </a:p>
          <a:p>
            <a:pPr lvl="2"/>
            <a:r>
              <a:rPr lang="en-AU" sz="1800" dirty="0"/>
              <a:t> Almost all are ‘sick and tired of being penalised’ in their main PPR, &amp; concerned about the future. </a:t>
            </a:r>
          </a:p>
          <a:p>
            <a:pPr lvl="2"/>
            <a:r>
              <a:rPr lang="en-AU" sz="1800" dirty="0"/>
              <a:t> Many have already relocated (Philippines, Thailand, Vietnam etc) </a:t>
            </a:r>
          </a:p>
          <a:p>
            <a:pPr lvl="1"/>
            <a:r>
              <a:rPr lang="en-US" dirty="0"/>
              <a:t> I have observed a quiet steady movement to socialism in the western countries (communism?) </a:t>
            </a:r>
          </a:p>
          <a:p>
            <a:pPr lvl="1"/>
            <a:r>
              <a:rPr lang="en-US" dirty="0"/>
              <a:t> Cultural changes underway – mass migration underway (not just immigration) </a:t>
            </a:r>
          </a:p>
          <a:p>
            <a:pPr lvl="1"/>
            <a:r>
              <a:rPr lang="en-AU" dirty="0"/>
              <a:t> Central Bank expanding controls (CBDC) – Digital ID (Aus 2 days ago)</a:t>
            </a:r>
          </a:p>
          <a:p>
            <a:pPr lvl="1"/>
            <a:r>
              <a:rPr lang="en-AU" dirty="0"/>
              <a:t> </a:t>
            </a:r>
            <a:r>
              <a:rPr lang="en-US" dirty="0"/>
              <a:t>Geo – Political risks </a:t>
            </a:r>
          </a:p>
          <a:p>
            <a:pPr lvl="1"/>
            <a:r>
              <a:rPr lang="en-AU" dirty="0"/>
              <a:t> New Taxes, increasing tax complexity globally. (</a:t>
            </a:r>
            <a:r>
              <a:rPr lang="en-AU" dirty="0" err="1"/>
              <a:t>Eg</a:t>
            </a:r>
            <a:r>
              <a:rPr lang="en-AU" dirty="0"/>
              <a:t>, N.Z. Aus state Gov Land tax) </a:t>
            </a:r>
          </a:p>
          <a:p>
            <a:pPr lvl="1"/>
            <a:r>
              <a:rPr lang="en-AU" dirty="0"/>
              <a:t> Lockdowns demonstrated how vulnerable we all are to government overreach.</a:t>
            </a:r>
          </a:p>
        </p:txBody>
      </p:sp>
      <p:sp>
        <p:nvSpPr>
          <p:cNvPr id="4" name="Footer Placeholder 3">
            <a:extLst>
              <a:ext uri="{FF2B5EF4-FFF2-40B4-BE49-F238E27FC236}">
                <a16:creationId xmlns:a16="http://schemas.microsoft.com/office/drawing/2014/main" id="{83B9D46B-CF72-F3FD-0BE8-B4A421AAD43A}"/>
              </a:ext>
            </a:extLst>
          </p:cNvPr>
          <p:cNvSpPr>
            <a:spLocks noGrp="1"/>
          </p:cNvSpPr>
          <p:nvPr>
            <p:ph type="ftr" sz="quarter" idx="11"/>
          </p:nvPr>
        </p:nvSpPr>
        <p:spPr/>
        <p:txBody>
          <a:bodyPr/>
          <a:lstStyle/>
          <a:p>
            <a:r>
              <a:rPr lang="en-AU"/>
              <a:t>www.keldavis.com</a:t>
            </a:r>
            <a:endParaRPr lang="en-AU" dirty="0"/>
          </a:p>
        </p:txBody>
      </p:sp>
    </p:spTree>
    <p:extLst>
      <p:ext uri="{BB962C8B-B14F-4D97-AF65-F5344CB8AC3E}">
        <p14:creationId xmlns:p14="http://schemas.microsoft.com/office/powerpoint/2010/main" val="313764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fade">
                                      <p:cBhvr>
                                        <p:cTn id="62" dur="500"/>
                                        <p:tgtEl>
                                          <p:spTgt spid="3">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3" end="13"/>
                                            </p:txEl>
                                          </p:spTgt>
                                        </p:tgtEl>
                                        <p:attrNameLst>
                                          <p:attrName>style.visibility</p:attrName>
                                        </p:attrNameLst>
                                      </p:cBhvr>
                                      <p:to>
                                        <p:strVal val="visible"/>
                                      </p:to>
                                    </p:set>
                                    <p:animEffect transition="in" filter="fade">
                                      <p:cBhvr>
                                        <p:cTn id="67" dur="500"/>
                                        <p:tgtEl>
                                          <p:spTgt spid="3">
                                            <p:txEl>
                                              <p:pRg st="13"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
                                            <p:txEl>
                                              <p:pRg st="14" end="14"/>
                                            </p:txEl>
                                          </p:spTgt>
                                        </p:tgtEl>
                                        <p:attrNameLst>
                                          <p:attrName>style.visibility</p:attrName>
                                        </p:attrNameLst>
                                      </p:cBhvr>
                                      <p:to>
                                        <p:strVal val="visible"/>
                                      </p:to>
                                    </p:set>
                                    <p:animEffect transition="in" filter="fade">
                                      <p:cBhvr>
                                        <p:cTn id="72"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3081" name="Rectangle 3080">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3083" name="Straight Connector 3082">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085" name="Rectangle 3084">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B10426-1416-C934-CBBA-0A532A478B28}"/>
              </a:ext>
            </a:extLst>
          </p:cNvPr>
          <p:cNvSpPr>
            <a:spLocks noGrp="1"/>
          </p:cNvSpPr>
          <p:nvPr>
            <p:ph type="title"/>
          </p:nvPr>
        </p:nvSpPr>
        <p:spPr>
          <a:xfrm>
            <a:off x="360022" y="18721"/>
            <a:ext cx="8903248" cy="776409"/>
          </a:xfrm>
        </p:spPr>
        <p:txBody>
          <a:bodyPr vert="horz" lIns="91440" tIns="45720" rIns="91440" bIns="45720" rtlCol="0" anchor="b">
            <a:normAutofit fontScale="90000"/>
          </a:bodyPr>
          <a:lstStyle/>
          <a:p>
            <a:r>
              <a:rPr lang="en-US" sz="4400" dirty="0"/>
              <a:t>Consider - 3 Different Global Tax Strategies</a:t>
            </a:r>
          </a:p>
        </p:txBody>
      </p:sp>
      <p:pic>
        <p:nvPicPr>
          <p:cNvPr id="3074" name="Picture 2">
            <a:extLst>
              <a:ext uri="{FF2B5EF4-FFF2-40B4-BE49-F238E27FC236}">
                <a16:creationId xmlns:a16="http://schemas.microsoft.com/office/drawing/2014/main" id="{095070D8-9CAE-2700-3505-0FC07CA1B0F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2394" y="1689711"/>
            <a:ext cx="4088720" cy="3158536"/>
          </a:xfrm>
          <a:prstGeom prst="rect">
            <a:avLst/>
          </a:prstGeom>
          <a:noFill/>
          <a:extLst>
            <a:ext uri="{909E8E84-426E-40DD-AFC4-6F175D3DCCD1}">
              <a14:hiddenFill xmlns:a14="http://schemas.microsoft.com/office/drawing/2010/main">
                <a:solidFill>
                  <a:srgbClr val="FFFFFF"/>
                </a:solidFill>
              </a14:hiddenFill>
            </a:ext>
          </a:extLst>
        </p:spPr>
      </p:pic>
      <p:cxnSp>
        <p:nvCxnSpPr>
          <p:cNvPr id="3087" name="Straight Connector 3086">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D6DF8BB-95DE-75FA-8B0B-EF0E23CA26D5}"/>
              </a:ext>
            </a:extLst>
          </p:cNvPr>
          <p:cNvSpPr>
            <a:spLocks noGrp="1"/>
          </p:cNvSpPr>
          <p:nvPr>
            <p:ph idx="1"/>
          </p:nvPr>
        </p:nvSpPr>
        <p:spPr>
          <a:xfrm>
            <a:off x="4808763" y="920113"/>
            <a:ext cx="3845379" cy="4948982"/>
          </a:xfrm>
        </p:spPr>
        <p:txBody>
          <a:bodyPr vert="horz" lIns="0" tIns="45720" rIns="0" bIns="45720" rtlCol="0">
            <a:normAutofit/>
          </a:bodyPr>
          <a:lstStyle/>
          <a:p>
            <a:r>
              <a:rPr lang="en-US" sz="1400" b="1" dirty="0"/>
              <a:t>Citizen based tax </a:t>
            </a:r>
          </a:p>
          <a:p>
            <a:pPr>
              <a:buFont typeface="Wingdings" panose="05000000000000000000" pitchFamily="2" charset="2"/>
              <a:buChar char="Ø"/>
            </a:pPr>
            <a:r>
              <a:rPr lang="en-US" sz="1400" dirty="0"/>
              <a:t> You are a citizen of the country, then you obliged to pay tax from any country you reside </a:t>
            </a:r>
          </a:p>
          <a:p>
            <a:pPr lvl="1"/>
            <a:r>
              <a:rPr lang="en-US" sz="1200" dirty="0"/>
              <a:t>(Globally-&gt; USA)</a:t>
            </a:r>
          </a:p>
          <a:p>
            <a:r>
              <a:rPr lang="en-US" sz="1400" b="1" dirty="0"/>
              <a:t>Residential </a:t>
            </a:r>
          </a:p>
          <a:p>
            <a:pPr>
              <a:buFont typeface="Wingdings" panose="05000000000000000000" pitchFamily="2" charset="2"/>
              <a:buChar char="Ø"/>
            </a:pPr>
            <a:r>
              <a:rPr lang="en-US" sz="1400" dirty="0"/>
              <a:t> If you are defined as a ‘resident’ pay tax in the country as well as where you reside. Many classifications used by Australia.</a:t>
            </a:r>
            <a:r>
              <a:rPr lang="en-US" sz="1400" b="1" dirty="0"/>
              <a:t> (Almost Citizen) </a:t>
            </a:r>
          </a:p>
          <a:p>
            <a:r>
              <a:rPr lang="en-US" sz="1400" b="1" dirty="0"/>
              <a:t>Territorial  </a:t>
            </a:r>
          </a:p>
          <a:p>
            <a:pPr>
              <a:buFont typeface="Wingdings" panose="05000000000000000000" pitchFamily="2" charset="2"/>
              <a:buChar char="Ø"/>
            </a:pPr>
            <a:r>
              <a:rPr lang="en-US" sz="1400" dirty="0"/>
              <a:t> You reside in the country for 183 days to be obliged to pay taxes. (Most counties) </a:t>
            </a:r>
          </a:p>
          <a:p>
            <a:pPr marL="0" indent="0">
              <a:buNone/>
            </a:pPr>
            <a:r>
              <a:rPr lang="en-US" sz="1400" b="1" dirty="0"/>
              <a:t>   Fact</a:t>
            </a:r>
          </a:p>
          <a:p>
            <a:pPr marL="342900" indent="-342900">
              <a:lnSpc>
                <a:spcPct val="120000"/>
              </a:lnSpc>
              <a:spcBef>
                <a:spcPts val="0"/>
              </a:spcBef>
              <a:spcAft>
                <a:spcPts val="0"/>
              </a:spcAft>
              <a:buFont typeface="+mj-lt"/>
              <a:buAutoNum type="arabicPeriod"/>
            </a:pPr>
            <a:r>
              <a:rPr lang="en-US" sz="1400" dirty="0"/>
              <a:t>Some territorial based countries</a:t>
            </a:r>
            <a:r>
              <a:rPr lang="en-US" sz="1400" b="1" dirty="0"/>
              <a:t> WANT </a:t>
            </a:r>
            <a:r>
              <a:rPr lang="en-US" sz="1400" dirty="0"/>
              <a:t>investors, therefore provide incentives. </a:t>
            </a:r>
          </a:p>
          <a:p>
            <a:pPr marL="342900" indent="-342900">
              <a:lnSpc>
                <a:spcPct val="120000"/>
              </a:lnSpc>
              <a:spcBef>
                <a:spcPts val="0"/>
              </a:spcBef>
              <a:spcAft>
                <a:spcPts val="0"/>
              </a:spcAft>
              <a:buFont typeface="+mj-lt"/>
              <a:buAutoNum type="arabicPeriod"/>
            </a:pPr>
            <a:r>
              <a:rPr lang="en-US" sz="1400" dirty="0"/>
              <a:t>Other countries </a:t>
            </a:r>
            <a:r>
              <a:rPr lang="en-US" sz="1400" b="1" dirty="0"/>
              <a:t>DON’T </a:t>
            </a:r>
            <a:r>
              <a:rPr lang="en-US" sz="1400" dirty="0"/>
              <a:t>want investors.</a:t>
            </a:r>
          </a:p>
          <a:p>
            <a:r>
              <a:rPr lang="en-US" sz="1400" dirty="0"/>
              <a:t>Then hundreds of rules and definitions applied in each country. </a:t>
            </a:r>
          </a:p>
        </p:txBody>
      </p:sp>
      <p:sp>
        <p:nvSpPr>
          <p:cNvPr id="3089" name="Rectangle 3088">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3091" name="Rectangle 3090">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F8E1437D-E721-04EB-184E-65E8A770C9E4}"/>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
        <p:nvSpPr>
          <p:cNvPr id="5" name="TextBox 4">
            <a:extLst>
              <a:ext uri="{FF2B5EF4-FFF2-40B4-BE49-F238E27FC236}">
                <a16:creationId xmlns:a16="http://schemas.microsoft.com/office/drawing/2014/main" id="{024872D3-CCE2-A1CC-FC01-AFDE751CE5C7}"/>
              </a:ext>
            </a:extLst>
          </p:cNvPr>
          <p:cNvSpPr txBox="1"/>
          <p:nvPr/>
        </p:nvSpPr>
        <p:spPr>
          <a:xfrm>
            <a:off x="360022" y="5437393"/>
            <a:ext cx="4088720" cy="307777"/>
          </a:xfrm>
          <a:prstGeom prst="rect">
            <a:avLst/>
          </a:prstGeom>
          <a:noFill/>
        </p:spPr>
        <p:txBody>
          <a:bodyPr wrap="square" rtlCol="0">
            <a:spAutoFit/>
          </a:bodyPr>
          <a:lstStyle/>
          <a:p>
            <a:r>
              <a:rPr lang="en-US" b="1" i="1" dirty="0"/>
              <a:t>I will reference these terms over the coming lessons </a:t>
            </a:r>
            <a:endParaRPr lang="en-AU" b="1" i="1" dirty="0"/>
          </a:p>
        </p:txBody>
      </p:sp>
    </p:spTree>
    <p:extLst>
      <p:ext uri="{BB962C8B-B14F-4D97-AF65-F5344CB8AC3E}">
        <p14:creationId xmlns:p14="http://schemas.microsoft.com/office/powerpoint/2010/main" val="390991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CC">
            <a:alpha val="30000"/>
          </a:srgbClr>
        </a:solidFill>
        <a:effectLst/>
      </p:bgPr>
    </p:bg>
    <p:spTree>
      <p:nvGrpSpPr>
        <p:cNvPr id="1" name=""/>
        <p:cNvGrpSpPr/>
        <p:nvPr/>
      </p:nvGrpSpPr>
      <p:grpSpPr>
        <a:xfrm>
          <a:off x="0" y="0"/>
          <a:ext cx="0" cy="0"/>
          <a:chOff x="0" y="0"/>
          <a:chExt cx="0" cy="0"/>
        </a:xfrm>
      </p:grpSpPr>
      <p:pic>
        <p:nvPicPr>
          <p:cNvPr id="1026" name="Picture 2" descr="New Fast Track SafeContractor Service">
            <a:extLst>
              <a:ext uri="{FF2B5EF4-FFF2-40B4-BE49-F238E27FC236}">
                <a16:creationId xmlns:a16="http://schemas.microsoft.com/office/drawing/2014/main" id="{335C8309-AF60-2ACB-550E-584F70209147}"/>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1976198" y="884359"/>
            <a:ext cx="7116781" cy="400569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D96071D-8541-1E93-D249-6BBA909FA944}"/>
              </a:ext>
            </a:extLst>
          </p:cNvPr>
          <p:cNvSpPr>
            <a:spLocks noGrp="1"/>
          </p:cNvSpPr>
          <p:nvPr>
            <p:ph type="title"/>
          </p:nvPr>
        </p:nvSpPr>
        <p:spPr>
          <a:xfrm>
            <a:off x="477078" y="286605"/>
            <a:ext cx="8378686" cy="702301"/>
          </a:xfrm>
        </p:spPr>
        <p:txBody>
          <a:bodyPr>
            <a:normAutofit fontScale="90000"/>
          </a:bodyPr>
          <a:lstStyle/>
          <a:p>
            <a:r>
              <a:rPr lang="en-US" b="1" dirty="0"/>
              <a:t>‘Fast Track’ Dreams (Game Options)</a:t>
            </a:r>
            <a:endParaRPr lang="en-AU" b="1" dirty="0"/>
          </a:p>
        </p:txBody>
      </p:sp>
      <p:sp>
        <p:nvSpPr>
          <p:cNvPr id="9" name="Text Placeholder 8">
            <a:extLst>
              <a:ext uri="{FF2B5EF4-FFF2-40B4-BE49-F238E27FC236}">
                <a16:creationId xmlns:a16="http://schemas.microsoft.com/office/drawing/2014/main" id="{99D3C21F-6AE6-6A06-3645-4981182F2156}"/>
              </a:ext>
            </a:extLst>
          </p:cNvPr>
          <p:cNvSpPr>
            <a:spLocks noGrp="1"/>
          </p:cNvSpPr>
          <p:nvPr>
            <p:ph type="body" idx="1"/>
          </p:nvPr>
        </p:nvSpPr>
        <p:spPr>
          <a:xfrm>
            <a:off x="777241" y="884359"/>
            <a:ext cx="3703320" cy="736282"/>
          </a:xfrm>
        </p:spPr>
        <p:txBody>
          <a:bodyPr/>
          <a:lstStyle/>
          <a:p>
            <a:pPr algn="ctr"/>
            <a:r>
              <a:rPr lang="en-US" b="1" dirty="0"/>
              <a:t>3 Basic Pillars</a:t>
            </a:r>
            <a:endParaRPr lang="en-AU" b="1" dirty="0"/>
          </a:p>
        </p:txBody>
      </p:sp>
      <p:sp>
        <p:nvSpPr>
          <p:cNvPr id="8" name="Content Placeholder 7">
            <a:extLst>
              <a:ext uri="{FF2B5EF4-FFF2-40B4-BE49-F238E27FC236}">
                <a16:creationId xmlns:a16="http://schemas.microsoft.com/office/drawing/2014/main" id="{DA688938-5FAC-42BF-3BC7-C28F2623CC02}"/>
              </a:ext>
            </a:extLst>
          </p:cNvPr>
          <p:cNvSpPr>
            <a:spLocks noGrp="1"/>
          </p:cNvSpPr>
          <p:nvPr>
            <p:ph sz="half" idx="2"/>
          </p:nvPr>
        </p:nvSpPr>
        <p:spPr>
          <a:xfrm>
            <a:off x="333957" y="1421296"/>
            <a:ext cx="4192324" cy="4790661"/>
          </a:xfrm>
        </p:spPr>
        <p:txBody>
          <a:bodyPr>
            <a:noAutofit/>
          </a:bodyPr>
          <a:lstStyle/>
          <a:p>
            <a:r>
              <a:rPr lang="en-US" sz="1600" dirty="0"/>
              <a:t>Last year I shared about the ‘Lily Pad’ option where started looking at possible options for business and lifestyle. </a:t>
            </a:r>
            <a:r>
              <a:rPr lang="en-US" sz="1600" b="1" dirty="0"/>
              <a:t>Revision:</a:t>
            </a:r>
            <a:r>
              <a:rPr lang="en-US" sz="1600" dirty="0"/>
              <a:t> We are treated like frogs and if sitting a pot slowly boiling, maybe its time to look at all options. Finding a pond with multiple lily pads to use.  </a:t>
            </a:r>
          </a:p>
          <a:p>
            <a:r>
              <a:rPr lang="en-US" sz="1600" b="1" dirty="0"/>
              <a:t>Marisa and I are looking at the 3 basic ‘Lilypad’ requirements. </a:t>
            </a:r>
          </a:p>
          <a:p>
            <a:pPr marL="285750" indent="-285750">
              <a:buFont typeface="Wingdings" panose="05000000000000000000" pitchFamily="2" charset="2"/>
              <a:buChar char="Ø"/>
            </a:pPr>
            <a:r>
              <a:rPr lang="en-US" sz="1600" b="1" dirty="0"/>
              <a:t>Freedom, </a:t>
            </a:r>
          </a:p>
          <a:p>
            <a:pPr marL="628650" lvl="1" indent="-285750">
              <a:lnSpc>
                <a:spcPct val="100000"/>
              </a:lnSpc>
              <a:spcBef>
                <a:spcPts val="0"/>
              </a:spcBef>
              <a:spcAft>
                <a:spcPts val="0"/>
              </a:spcAft>
            </a:pPr>
            <a:r>
              <a:rPr lang="en-US" sz="1600" dirty="0"/>
              <a:t>Reduced control on our personal lives </a:t>
            </a:r>
          </a:p>
          <a:p>
            <a:pPr marL="628650" lvl="1" indent="-285750">
              <a:lnSpc>
                <a:spcPct val="100000"/>
              </a:lnSpc>
              <a:spcBef>
                <a:spcPts val="0"/>
              </a:spcBef>
              <a:spcAft>
                <a:spcPts val="0"/>
              </a:spcAft>
            </a:pPr>
            <a:r>
              <a:rPr lang="en-US" sz="1600" dirty="0"/>
              <a:t>Limit government overreach (</a:t>
            </a:r>
            <a:r>
              <a:rPr lang="en-US" sz="1600" dirty="0" err="1"/>
              <a:t>Eg</a:t>
            </a:r>
            <a:r>
              <a:rPr lang="en-US" sz="1600" dirty="0"/>
              <a:t> pandemic)  </a:t>
            </a:r>
          </a:p>
          <a:p>
            <a:pPr marL="285750" indent="-285750">
              <a:buFont typeface="Wingdings" panose="05000000000000000000" pitchFamily="2" charset="2"/>
              <a:buChar char="Ø"/>
            </a:pPr>
            <a:r>
              <a:rPr lang="en-US" sz="1600" b="1" dirty="0"/>
              <a:t>Lifestyle</a:t>
            </a:r>
          </a:p>
          <a:p>
            <a:pPr marL="628650" lvl="1" indent="-285750"/>
            <a:r>
              <a:rPr lang="en-US" sz="1600" dirty="0"/>
              <a:t>Food, culture, environment, community </a:t>
            </a:r>
          </a:p>
          <a:p>
            <a:pPr marL="285750" indent="-285750">
              <a:buFont typeface="Wingdings" panose="05000000000000000000" pitchFamily="2" charset="2"/>
              <a:buChar char="Ø"/>
            </a:pPr>
            <a:r>
              <a:rPr lang="en-US" sz="1600" b="1" dirty="0"/>
              <a:t>Finance </a:t>
            </a:r>
          </a:p>
          <a:p>
            <a:pPr marL="628650" lvl="1" indent="-285750">
              <a:buFont typeface="Wingdings" panose="05000000000000000000" pitchFamily="2" charset="2"/>
              <a:buChar char="Ø"/>
            </a:pPr>
            <a:r>
              <a:rPr lang="en-US" sz="1600" dirty="0"/>
              <a:t>Suitability costs, Energy, Transport. Opportunities, Taxation implications. </a:t>
            </a:r>
          </a:p>
          <a:p>
            <a:endParaRPr lang="en-AU" sz="1600" dirty="0"/>
          </a:p>
          <a:p>
            <a:endParaRPr lang="en-AU" sz="1600" dirty="0"/>
          </a:p>
        </p:txBody>
      </p:sp>
      <p:sp>
        <p:nvSpPr>
          <p:cNvPr id="10" name="Text Placeholder 9">
            <a:extLst>
              <a:ext uri="{FF2B5EF4-FFF2-40B4-BE49-F238E27FC236}">
                <a16:creationId xmlns:a16="http://schemas.microsoft.com/office/drawing/2014/main" id="{39195926-CD57-D50A-131E-1C8E2960FC34}"/>
              </a:ext>
            </a:extLst>
          </p:cNvPr>
          <p:cNvSpPr>
            <a:spLocks noGrp="1"/>
          </p:cNvSpPr>
          <p:nvPr>
            <p:ph type="body" sz="quarter" idx="3"/>
          </p:nvPr>
        </p:nvSpPr>
        <p:spPr>
          <a:xfrm>
            <a:off x="4663440" y="861291"/>
            <a:ext cx="3703320" cy="736282"/>
          </a:xfrm>
        </p:spPr>
        <p:txBody>
          <a:bodyPr/>
          <a:lstStyle/>
          <a:p>
            <a:pPr algn="ctr"/>
            <a:r>
              <a:rPr lang="en-US" b="1" dirty="0"/>
              <a:t>Investment opportunities</a:t>
            </a:r>
            <a:endParaRPr lang="en-AU" b="1" dirty="0"/>
          </a:p>
        </p:txBody>
      </p:sp>
      <p:sp>
        <p:nvSpPr>
          <p:cNvPr id="11" name="Content Placeholder 10">
            <a:extLst>
              <a:ext uri="{FF2B5EF4-FFF2-40B4-BE49-F238E27FC236}">
                <a16:creationId xmlns:a16="http://schemas.microsoft.com/office/drawing/2014/main" id="{51EECB8D-8D25-BB45-655A-2CA991537EEC}"/>
              </a:ext>
            </a:extLst>
          </p:cNvPr>
          <p:cNvSpPr>
            <a:spLocks noGrp="1"/>
          </p:cNvSpPr>
          <p:nvPr>
            <p:ph sz="quarter" idx="4"/>
          </p:nvPr>
        </p:nvSpPr>
        <p:spPr>
          <a:xfrm>
            <a:off x="4663439" y="1421297"/>
            <a:ext cx="4192325" cy="4790660"/>
          </a:xfrm>
        </p:spPr>
        <p:txBody>
          <a:bodyPr>
            <a:noAutofit/>
          </a:bodyPr>
          <a:lstStyle/>
          <a:p>
            <a:r>
              <a:rPr lang="en-US" sz="1600" dirty="0"/>
              <a:t>Three basic categories.</a:t>
            </a:r>
            <a:endParaRPr lang="en-US" sz="800" dirty="0"/>
          </a:p>
          <a:p>
            <a:pPr>
              <a:lnSpc>
                <a:spcPct val="110000"/>
              </a:lnSpc>
              <a:spcBef>
                <a:spcPts val="0"/>
              </a:spcBef>
              <a:spcAft>
                <a:spcPts val="0"/>
              </a:spcAft>
            </a:pPr>
            <a:r>
              <a:rPr lang="en-US" sz="1600" b="1" dirty="0"/>
              <a:t>Frontier markets </a:t>
            </a:r>
          </a:p>
          <a:p>
            <a:pPr>
              <a:lnSpc>
                <a:spcPct val="100000"/>
              </a:lnSpc>
              <a:spcBef>
                <a:spcPts val="0"/>
              </a:spcBef>
              <a:spcAft>
                <a:spcPts val="0"/>
              </a:spcAft>
            </a:pPr>
            <a:r>
              <a:rPr lang="en-US" sz="1600" dirty="0"/>
              <a:t>Africa, Cambodia, Vietnam  </a:t>
            </a:r>
          </a:p>
          <a:p>
            <a:pPr>
              <a:lnSpc>
                <a:spcPct val="100000"/>
              </a:lnSpc>
              <a:spcBef>
                <a:spcPts val="0"/>
              </a:spcBef>
              <a:spcAft>
                <a:spcPts val="0"/>
              </a:spcAft>
              <a:buFont typeface="Wingdings" panose="05000000000000000000" pitchFamily="2" charset="2"/>
              <a:buChar char="Ø"/>
            </a:pPr>
            <a:r>
              <a:rPr lang="en-US" sz="1600" dirty="0"/>
              <a:t> For the energetic entrepreneur </a:t>
            </a:r>
          </a:p>
          <a:p>
            <a:pPr>
              <a:lnSpc>
                <a:spcPct val="120000"/>
              </a:lnSpc>
              <a:spcBef>
                <a:spcPts val="0"/>
              </a:spcBef>
              <a:spcAft>
                <a:spcPts val="0"/>
              </a:spcAft>
            </a:pPr>
            <a:r>
              <a:rPr lang="en-US" sz="1600" b="1" dirty="0"/>
              <a:t>Emerging opportunities </a:t>
            </a:r>
          </a:p>
          <a:p>
            <a:pPr>
              <a:lnSpc>
                <a:spcPct val="100000"/>
              </a:lnSpc>
              <a:spcBef>
                <a:spcPts val="0"/>
              </a:spcBef>
              <a:spcAft>
                <a:spcPts val="0"/>
              </a:spcAft>
            </a:pPr>
            <a:r>
              <a:rPr lang="en-US" sz="1600" dirty="0"/>
              <a:t>Asia – Thailand, Malaysia, Philippines</a:t>
            </a:r>
          </a:p>
          <a:p>
            <a:pPr>
              <a:lnSpc>
                <a:spcPct val="100000"/>
              </a:lnSpc>
              <a:spcBef>
                <a:spcPts val="0"/>
              </a:spcBef>
              <a:spcAft>
                <a:spcPts val="0"/>
              </a:spcAft>
              <a:buFont typeface="Wingdings" panose="05000000000000000000" pitchFamily="2" charset="2"/>
              <a:buChar char="Ø"/>
            </a:pPr>
            <a:r>
              <a:rPr lang="en-US" sz="1600" dirty="0"/>
              <a:t> </a:t>
            </a:r>
            <a:r>
              <a:rPr lang="en-AU" sz="1600" dirty="0"/>
              <a:t>Often easier for Entrepreneurs </a:t>
            </a:r>
          </a:p>
          <a:p>
            <a:pPr>
              <a:lnSpc>
                <a:spcPct val="100000"/>
              </a:lnSpc>
              <a:spcBef>
                <a:spcPts val="0"/>
              </a:spcBef>
              <a:spcAft>
                <a:spcPts val="0"/>
              </a:spcAft>
              <a:buFont typeface="Wingdings" panose="05000000000000000000" pitchFamily="2" charset="2"/>
              <a:buChar char="Ø"/>
            </a:pPr>
            <a:r>
              <a:rPr lang="en-AU" sz="1600" dirty="0"/>
              <a:t> Thailand (Retirement and Investment Visa’s), Malaysia (MM2H), want the retired people from western countries providing lower cost of living alternatives. </a:t>
            </a:r>
          </a:p>
          <a:p>
            <a:pPr marL="0" indent="0">
              <a:lnSpc>
                <a:spcPct val="110000"/>
              </a:lnSpc>
              <a:spcBef>
                <a:spcPts val="0"/>
              </a:spcBef>
              <a:spcAft>
                <a:spcPts val="0"/>
              </a:spcAft>
              <a:buNone/>
            </a:pPr>
            <a:endParaRPr lang="en-US" sz="800" dirty="0"/>
          </a:p>
          <a:p>
            <a:pPr>
              <a:lnSpc>
                <a:spcPct val="100000"/>
              </a:lnSpc>
              <a:spcBef>
                <a:spcPts val="0"/>
              </a:spcBef>
              <a:spcAft>
                <a:spcPts val="0"/>
              </a:spcAft>
            </a:pPr>
            <a:r>
              <a:rPr lang="en-US" sz="1600" b="1" dirty="0"/>
              <a:t>Established markets </a:t>
            </a:r>
          </a:p>
          <a:p>
            <a:pPr>
              <a:lnSpc>
                <a:spcPct val="100000"/>
              </a:lnSpc>
              <a:spcBef>
                <a:spcPts val="0"/>
              </a:spcBef>
              <a:spcAft>
                <a:spcPts val="0"/>
              </a:spcAft>
            </a:pPr>
            <a:r>
              <a:rPr lang="en-US" sz="1600" dirty="0"/>
              <a:t>Europe, western countries – Italy, Ireland </a:t>
            </a:r>
          </a:p>
          <a:p>
            <a:pPr>
              <a:lnSpc>
                <a:spcPct val="100000"/>
              </a:lnSpc>
              <a:spcBef>
                <a:spcPts val="0"/>
              </a:spcBef>
              <a:spcAft>
                <a:spcPts val="0"/>
              </a:spcAft>
              <a:buFont typeface="Wingdings" panose="05000000000000000000" pitchFamily="2" charset="2"/>
              <a:buChar char="Ø"/>
            </a:pPr>
            <a:r>
              <a:rPr lang="en-US" sz="1600" dirty="0"/>
              <a:t> Counties that could be suitable for investments and living. </a:t>
            </a:r>
          </a:p>
          <a:p>
            <a:pPr>
              <a:lnSpc>
                <a:spcPct val="100000"/>
              </a:lnSpc>
              <a:spcBef>
                <a:spcPts val="0"/>
              </a:spcBef>
              <a:spcAft>
                <a:spcPts val="0"/>
              </a:spcAft>
              <a:buFont typeface="Wingdings" panose="05000000000000000000" pitchFamily="2" charset="2"/>
              <a:buChar char="Ø"/>
            </a:pPr>
            <a:r>
              <a:rPr lang="en-US" sz="1600" dirty="0"/>
              <a:t> Generally higher living costs </a:t>
            </a:r>
          </a:p>
          <a:p>
            <a:pPr marL="0" indent="0">
              <a:lnSpc>
                <a:spcPct val="110000"/>
              </a:lnSpc>
              <a:spcBef>
                <a:spcPts val="0"/>
              </a:spcBef>
              <a:spcAft>
                <a:spcPts val="0"/>
              </a:spcAft>
              <a:buNone/>
            </a:pPr>
            <a:r>
              <a:rPr lang="en-US" sz="1600" dirty="0"/>
              <a:t>Due to our age, we have additional         ‘retirement’ options. </a:t>
            </a:r>
          </a:p>
        </p:txBody>
      </p:sp>
      <p:sp>
        <p:nvSpPr>
          <p:cNvPr id="4" name="Footer Placeholder 3">
            <a:extLst>
              <a:ext uri="{FF2B5EF4-FFF2-40B4-BE49-F238E27FC236}">
                <a16:creationId xmlns:a16="http://schemas.microsoft.com/office/drawing/2014/main" id="{6211BA09-B178-489E-1BEA-7B7C6411C72E}"/>
              </a:ext>
            </a:extLst>
          </p:cNvPr>
          <p:cNvSpPr>
            <a:spLocks noGrp="1"/>
          </p:cNvSpPr>
          <p:nvPr>
            <p:ph type="ftr" sz="quarter" idx="11"/>
          </p:nvPr>
        </p:nvSpPr>
        <p:spPr/>
        <p:txBody>
          <a:bodyPr/>
          <a:lstStyle/>
          <a:p>
            <a:r>
              <a:rPr lang="en-AU"/>
              <a:t>www.keldavis.com</a:t>
            </a:r>
            <a:endParaRPr lang="en-AU" dirty="0"/>
          </a:p>
        </p:txBody>
      </p:sp>
    </p:spTree>
    <p:extLst>
      <p:ext uri="{BB962C8B-B14F-4D97-AF65-F5344CB8AC3E}">
        <p14:creationId xmlns:p14="http://schemas.microsoft.com/office/powerpoint/2010/main" val="316861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fade">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fade">
                                      <p:cBhvr>
                                        <p:cTn id="37" dur="500"/>
                                        <p:tgtEl>
                                          <p:spTgt spid="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xEl>
                                              <p:pRg st="6" end="6"/>
                                            </p:txEl>
                                          </p:spTgt>
                                        </p:tgtEl>
                                        <p:attrNameLst>
                                          <p:attrName>style.visibility</p:attrName>
                                        </p:attrNameLst>
                                      </p:cBhvr>
                                      <p:to>
                                        <p:strVal val="visible"/>
                                      </p:to>
                                    </p:set>
                                    <p:animEffect transition="in" filter="fade">
                                      <p:cBhvr>
                                        <p:cTn id="42" dur="500"/>
                                        <p:tgtEl>
                                          <p:spTgt spid="8">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
                                            <p:txEl>
                                              <p:pRg st="7" end="7"/>
                                            </p:txEl>
                                          </p:spTgt>
                                        </p:tgtEl>
                                        <p:attrNameLst>
                                          <p:attrName>style.visibility</p:attrName>
                                        </p:attrNameLst>
                                      </p:cBhvr>
                                      <p:to>
                                        <p:strVal val="visible"/>
                                      </p:to>
                                    </p:set>
                                    <p:animEffect transition="in" filter="fade">
                                      <p:cBhvr>
                                        <p:cTn id="47" dur="500"/>
                                        <p:tgtEl>
                                          <p:spTgt spid="8">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
                                            <p:txEl>
                                              <p:pRg st="8" end="8"/>
                                            </p:txEl>
                                          </p:spTgt>
                                        </p:tgtEl>
                                        <p:attrNameLst>
                                          <p:attrName>style.visibility</p:attrName>
                                        </p:attrNameLst>
                                      </p:cBhvr>
                                      <p:to>
                                        <p:strVal val="visible"/>
                                      </p:to>
                                    </p:set>
                                    <p:animEffect transition="in" filter="fade">
                                      <p:cBhvr>
                                        <p:cTn id="52" dur="500"/>
                                        <p:tgtEl>
                                          <p:spTgt spid="8">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
                                            <p:txEl>
                                              <p:pRg st="0" end="0"/>
                                            </p:txEl>
                                          </p:spTgt>
                                        </p:tgtEl>
                                        <p:attrNameLst>
                                          <p:attrName>style.visibility</p:attrName>
                                        </p:attrNameLst>
                                      </p:cBhvr>
                                      <p:to>
                                        <p:strVal val="visible"/>
                                      </p:to>
                                    </p:set>
                                    <p:animEffect transition="in" filter="fade">
                                      <p:cBhvr>
                                        <p:cTn id="57" dur="500"/>
                                        <p:tgtEl>
                                          <p:spTgt spid="10">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1">
                                            <p:txEl>
                                              <p:pRg st="0" end="0"/>
                                            </p:txEl>
                                          </p:spTgt>
                                        </p:tgtEl>
                                        <p:attrNameLst>
                                          <p:attrName>style.visibility</p:attrName>
                                        </p:attrNameLst>
                                      </p:cBhvr>
                                      <p:to>
                                        <p:strVal val="visible"/>
                                      </p:to>
                                    </p:set>
                                    <p:animEffect transition="in" filter="fade">
                                      <p:cBhvr>
                                        <p:cTn id="62" dur="500"/>
                                        <p:tgtEl>
                                          <p:spTgt spid="11">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1">
                                            <p:txEl>
                                              <p:pRg st="1" end="1"/>
                                            </p:txEl>
                                          </p:spTgt>
                                        </p:tgtEl>
                                        <p:attrNameLst>
                                          <p:attrName>style.visibility</p:attrName>
                                        </p:attrNameLst>
                                      </p:cBhvr>
                                      <p:to>
                                        <p:strVal val="visible"/>
                                      </p:to>
                                    </p:set>
                                    <p:animEffect transition="in" filter="fade">
                                      <p:cBhvr>
                                        <p:cTn id="67" dur="500"/>
                                        <p:tgtEl>
                                          <p:spTgt spid="11">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1">
                                            <p:txEl>
                                              <p:pRg st="2" end="2"/>
                                            </p:txEl>
                                          </p:spTgt>
                                        </p:tgtEl>
                                        <p:attrNameLst>
                                          <p:attrName>style.visibility</p:attrName>
                                        </p:attrNameLst>
                                      </p:cBhvr>
                                      <p:to>
                                        <p:strVal val="visible"/>
                                      </p:to>
                                    </p:set>
                                    <p:animEffect transition="in" filter="fade">
                                      <p:cBhvr>
                                        <p:cTn id="72" dur="500"/>
                                        <p:tgtEl>
                                          <p:spTgt spid="11">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1">
                                            <p:txEl>
                                              <p:pRg st="3" end="3"/>
                                            </p:txEl>
                                          </p:spTgt>
                                        </p:tgtEl>
                                        <p:attrNameLst>
                                          <p:attrName>style.visibility</p:attrName>
                                        </p:attrNameLst>
                                      </p:cBhvr>
                                      <p:to>
                                        <p:strVal val="visible"/>
                                      </p:to>
                                    </p:set>
                                    <p:animEffect transition="in" filter="fade">
                                      <p:cBhvr>
                                        <p:cTn id="77" dur="500"/>
                                        <p:tgtEl>
                                          <p:spTgt spid="11">
                                            <p:txEl>
                                              <p:pRg st="3" end="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1">
                                            <p:txEl>
                                              <p:pRg st="4" end="4"/>
                                            </p:txEl>
                                          </p:spTgt>
                                        </p:tgtEl>
                                        <p:attrNameLst>
                                          <p:attrName>style.visibility</p:attrName>
                                        </p:attrNameLst>
                                      </p:cBhvr>
                                      <p:to>
                                        <p:strVal val="visible"/>
                                      </p:to>
                                    </p:set>
                                    <p:animEffect transition="in" filter="fade">
                                      <p:cBhvr>
                                        <p:cTn id="82" dur="500"/>
                                        <p:tgtEl>
                                          <p:spTgt spid="11">
                                            <p:txEl>
                                              <p:pRg st="4" end="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1">
                                            <p:txEl>
                                              <p:pRg st="5" end="5"/>
                                            </p:txEl>
                                          </p:spTgt>
                                        </p:tgtEl>
                                        <p:attrNameLst>
                                          <p:attrName>style.visibility</p:attrName>
                                        </p:attrNameLst>
                                      </p:cBhvr>
                                      <p:to>
                                        <p:strVal val="visible"/>
                                      </p:to>
                                    </p:set>
                                    <p:animEffect transition="in" filter="fade">
                                      <p:cBhvr>
                                        <p:cTn id="87" dur="500"/>
                                        <p:tgtEl>
                                          <p:spTgt spid="11">
                                            <p:txEl>
                                              <p:pRg st="5" end="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1">
                                            <p:txEl>
                                              <p:pRg st="6" end="6"/>
                                            </p:txEl>
                                          </p:spTgt>
                                        </p:tgtEl>
                                        <p:attrNameLst>
                                          <p:attrName>style.visibility</p:attrName>
                                        </p:attrNameLst>
                                      </p:cBhvr>
                                      <p:to>
                                        <p:strVal val="visible"/>
                                      </p:to>
                                    </p:set>
                                    <p:animEffect transition="in" filter="fade">
                                      <p:cBhvr>
                                        <p:cTn id="92" dur="500"/>
                                        <p:tgtEl>
                                          <p:spTgt spid="11">
                                            <p:txEl>
                                              <p:pRg st="6"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1">
                                            <p:txEl>
                                              <p:pRg st="7" end="7"/>
                                            </p:txEl>
                                          </p:spTgt>
                                        </p:tgtEl>
                                        <p:attrNameLst>
                                          <p:attrName>style.visibility</p:attrName>
                                        </p:attrNameLst>
                                      </p:cBhvr>
                                      <p:to>
                                        <p:strVal val="visible"/>
                                      </p:to>
                                    </p:set>
                                    <p:animEffect transition="in" filter="fade">
                                      <p:cBhvr>
                                        <p:cTn id="97" dur="500"/>
                                        <p:tgtEl>
                                          <p:spTgt spid="11">
                                            <p:txEl>
                                              <p:pRg st="7" end="7"/>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11">
                                            <p:txEl>
                                              <p:pRg st="9" end="9"/>
                                            </p:txEl>
                                          </p:spTgt>
                                        </p:tgtEl>
                                        <p:attrNameLst>
                                          <p:attrName>style.visibility</p:attrName>
                                        </p:attrNameLst>
                                      </p:cBhvr>
                                      <p:to>
                                        <p:strVal val="visible"/>
                                      </p:to>
                                    </p:set>
                                    <p:animEffect transition="in" filter="fade">
                                      <p:cBhvr>
                                        <p:cTn id="102" dur="500"/>
                                        <p:tgtEl>
                                          <p:spTgt spid="11">
                                            <p:txEl>
                                              <p:pRg st="9" end="9"/>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11">
                                            <p:txEl>
                                              <p:pRg st="10" end="10"/>
                                            </p:txEl>
                                          </p:spTgt>
                                        </p:tgtEl>
                                        <p:attrNameLst>
                                          <p:attrName>style.visibility</p:attrName>
                                        </p:attrNameLst>
                                      </p:cBhvr>
                                      <p:to>
                                        <p:strVal val="visible"/>
                                      </p:to>
                                    </p:set>
                                    <p:animEffect transition="in" filter="fade">
                                      <p:cBhvr>
                                        <p:cTn id="107" dur="500"/>
                                        <p:tgtEl>
                                          <p:spTgt spid="11">
                                            <p:txEl>
                                              <p:pRg st="10" end="10"/>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11">
                                            <p:txEl>
                                              <p:pRg st="11" end="11"/>
                                            </p:txEl>
                                          </p:spTgt>
                                        </p:tgtEl>
                                        <p:attrNameLst>
                                          <p:attrName>style.visibility</p:attrName>
                                        </p:attrNameLst>
                                      </p:cBhvr>
                                      <p:to>
                                        <p:strVal val="visible"/>
                                      </p:to>
                                    </p:set>
                                    <p:animEffect transition="in" filter="fade">
                                      <p:cBhvr>
                                        <p:cTn id="112" dur="500"/>
                                        <p:tgtEl>
                                          <p:spTgt spid="11">
                                            <p:txEl>
                                              <p:pRg st="11" end="11"/>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11">
                                            <p:txEl>
                                              <p:pRg st="12" end="12"/>
                                            </p:txEl>
                                          </p:spTgt>
                                        </p:tgtEl>
                                        <p:attrNameLst>
                                          <p:attrName>style.visibility</p:attrName>
                                        </p:attrNameLst>
                                      </p:cBhvr>
                                      <p:to>
                                        <p:strVal val="visible"/>
                                      </p:to>
                                    </p:set>
                                    <p:animEffect transition="in" filter="fade">
                                      <p:cBhvr>
                                        <p:cTn id="117" dur="500"/>
                                        <p:tgtEl>
                                          <p:spTgt spid="11">
                                            <p:txEl>
                                              <p:pRg st="12" end="12"/>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1">
                                            <p:txEl>
                                              <p:pRg st="13" end="13"/>
                                            </p:txEl>
                                          </p:spTgt>
                                        </p:tgtEl>
                                        <p:attrNameLst>
                                          <p:attrName>style.visibility</p:attrName>
                                        </p:attrNameLst>
                                      </p:cBhvr>
                                      <p:to>
                                        <p:strVal val="visible"/>
                                      </p:to>
                                    </p:set>
                                    <p:animEffect transition="in" filter="fade">
                                      <p:cBhvr>
                                        <p:cTn id="122" dur="500"/>
                                        <p:tgtEl>
                                          <p:spTgt spid="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D13C114-9495-42F3-822C-E0BBFB13F778">
            <a:extLst>
              <a:ext uri="{FF2B5EF4-FFF2-40B4-BE49-F238E27FC236}">
                <a16:creationId xmlns:a16="http://schemas.microsoft.com/office/drawing/2014/main" id="{986EEF66-A1F4-659B-3C1C-030BB1218C65}"/>
              </a:ext>
            </a:extLst>
          </p:cNvPr>
          <p:cNvPicPr>
            <a:picLocks noChangeAspect="1"/>
          </p:cNvPicPr>
          <p:nvPr/>
        </p:nvPicPr>
        <p:blipFill>
          <a:blip r:embed="rId2" cstate="print">
            <a:alphaModFix amt="2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2" name="Title 1">
            <a:extLst>
              <a:ext uri="{FF2B5EF4-FFF2-40B4-BE49-F238E27FC236}">
                <a16:creationId xmlns:a16="http://schemas.microsoft.com/office/drawing/2014/main" id="{971DEE02-2D72-9871-773C-0E1389639323}"/>
              </a:ext>
            </a:extLst>
          </p:cNvPr>
          <p:cNvSpPr>
            <a:spLocks noGrp="1"/>
          </p:cNvSpPr>
          <p:nvPr>
            <p:ph type="title"/>
          </p:nvPr>
        </p:nvSpPr>
        <p:spPr>
          <a:xfrm>
            <a:off x="822960" y="157997"/>
            <a:ext cx="7543800" cy="736281"/>
          </a:xfrm>
        </p:spPr>
        <p:txBody>
          <a:bodyPr>
            <a:normAutofit/>
          </a:bodyPr>
          <a:lstStyle/>
          <a:p>
            <a:r>
              <a:rPr lang="en-US" dirty="0"/>
              <a:t>Personal Plan Update AUS </a:t>
            </a:r>
            <a:endParaRPr lang="en-AU" dirty="0"/>
          </a:p>
        </p:txBody>
      </p:sp>
      <p:sp>
        <p:nvSpPr>
          <p:cNvPr id="8" name="Text Placeholder 7">
            <a:extLst>
              <a:ext uri="{FF2B5EF4-FFF2-40B4-BE49-F238E27FC236}">
                <a16:creationId xmlns:a16="http://schemas.microsoft.com/office/drawing/2014/main" id="{0F0BC877-5ABF-C938-172F-0BC02B50EA00}"/>
              </a:ext>
            </a:extLst>
          </p:cNvPr>
          <p:cNvSpPr>
            <a:spLocks noGrp="1"/>
          </p:cNvSpPr>
          <p:nvPr>
            <p:ph type="body" idx="1"/>
          </p:nvPr>
        </p:nvSpPr>
        <p:spPr>
          <a:xfrm>
            <a:off x="679836" y="1192951"/>
            <a:ext cx="3703320" cy="736282"/>
          </a:xfrm>
        </p:spPr>
        <p:txBody>
          <a:bodyPr/>
          <a:lstStyle/>
          <a:p>
            <a:r>
              <a:rPr lang="en-US" dirty="0"/>
              <a:t>The positive side</a:t>
            </a:r>
            <a:endParaRPr lang="en-AU" dirty="0"/>
          </a:p>
        </p:txBody>
      </p:sp>
      <p:sp>
        <p:nvSpPr>
          <p:cNvPr id="6" name="Content Placeholder 5">
            <a:extLst>
              <a:ext uri="{FF2B5EF4-FFF2-40B4-BE49-F238E27FC236}">
                <a16:creationId xmlns:a16="http://schemas.microsoft.com/office/drawing/2014/main" id="{F009928E-192E-52A8-FB86-C1F9CD655A5F}"/>
              </a:ext>
            </a:extLst>
          </p:cNvPr>
          <p:cNvSpPr>
            <a:spLocks noGrp="1"/>
          </p:cNvSpPr>
          <p:nvPr>
            <p:ph sz="half" idx="2"/>
          </p:nvPr>
        </p:nvSpPr>
        <p:spPr>
          <a:xfrm>
            <a:off x="536713" y="1808922"/>
            <a:ext cx="3989567" cy="4060172"/>
          </a:xfrm>
        </p:spPr>
        <p:txBody>
          <a:bodyPr>
            <a:normAutofit fontScale="62500" lnSpcReduction="20000"/>
          </a:bodyPr>
          <a:lstStyle/>
          <a:p>
            <a:r>
              <a:rPr lang="en-US" sz="2900" b="1" dirty="0"/>
              <a:t>Farm - </a:t>
            </a:r>
            <a:r>
              <a:rPr lang="en-US" sz="2300" dirty="0"/>
              <a:t>Lily Pad option A:  </a:t>
            </a:r>
          </a:p>
          <a:p>
            <a:r>
              <a:rPr lang="en-US" sz="2300" dirty="0"/>
              <a:t>We retain our Farm in Australia as is;</a:t>
            </a:r>
          </a:p>
          <a:p>
            <a:endParaRPr lang="en-US" sz="1300" dirty="0"/>
          </a:p>
          <a:p>
            <a:pPr>
              <a:lnSpc>
                <a:spcPct val="100000"/>
              </a:lnSpc>
              <a:spcBef>
                <a:spcPts val="0"/>
              </a:spcBef>
              <a:spcAft>
                <a:spcPts val="0"/>
              </a:spcAft>
              <a:buFont typeface="Wingdings" panose="05000000000000000000" pitchFamily="2" charset="2"/>
              <a:buChar char="Ø"/>
            </a:pPr>
            <a:r>
              <a:rPr lang="en-US" sz="2300" dirty="0"/>
              <a:t> Energy independent, </a:t>
            </a:r>
          </a:p>
          <a:p>
            <a:pPr>
              <a:lnSpc>
                <a:spcPct val="100000"/>
              </a:lnSpc>
              <a:spcBef>
                <a:spcPts val="0"/>
              </a:spcBef>
              <a:spcAft>
                <a:spcPts val="0"/>
              </a:spcAft>
              <a:buFont typeface="Wingdings" panose="05000000000000000000" pitchFamily="2" charset="2"/>
              <a:buChar char="Ø"/>
            </a:pPr>
            <a:r>
              <a:rPr lang="en-US" sz="2300" dirty="0"/>
              <a:t> Water Independent</a:t>
            </a:r>
          </a:p>
          <a:p>
            <a:pPr>
              <a:lnSpc>
                <a:spcPct val="100000"/>
              </a:lnSpc>
              <a:spcBef>
                <a:spcPts val="0"/>
              </a:spcBef>
              <a:spcAft>
                <a:spcPts val="0"/>
              </a:spcAft>
              <a:buFont typeface="Wingdings" panose="05000000000000000000" pitchFamily="2" charset="2"/>
              <a:buChar char="Ø"/>
            </a:pPr>
            <a:r>
              <a:rPr lang="en-US" sz="2300" dirty="0"/>
              <a:t> Food / produce self sufficient </a:t>
            </a:r>
            <a:r>
              <a:rPr lang="en-US" sz="2300" i="1" dirty="0"/>
              <a:t>(when we are there)</a:t>
            </a:r>
          </a:p>
          <a:p>
            <a:pPr>
              <a:lnSpc>
                <a:spcPct val="100000"/>
              </a:lnSpc>
              <a:spcBef>
                <a:spcPts val="0"/>
              </a:spcBef>
              <a:spcAft>
                <a:spcPts val="0"/>
              </a:spcAft>
              <a:buFont typeface="Wingdings" panose="05000000000000000000" pitchFamily="2" charset="2"/>
              <a:buChar char="Ø"/>
            </a:pPr>
            <a:r>
              <a:rPr lang="en-US" sz="2300" i="1" dirty="0"/>
              <a:t> </a:t>
            </a:r>
            <a:r>
              <a:rPr lang="en-US" sz="2300" dirty="0"/>
              <a:t>Lifestyle (peace, quiet, community)</a:t>
            </a:r>
          </a:p>
          <a:p>
            <a:pPr>
              <a:lnSpc>
                <a:spcPct val="100000"/>
              </a:lnSpc>
              <a:spcBef>
                <a:spcPts val="0"/>
              </a:spcBef>
              <a:spcAft>
                <a:spcPts val="0"/>
              </a:spcAft>
              <a:buFont typeface="Wingdings" panose="05000000000000000000" pitchFamily="2" charset="2"/>
              <a:buChar char="Ø"/>
            </a:pPr>
            <a:r>
              <a:rPr lang="en-US" sz="2300" dirty="0"/>
              <a:t> Community, friends and support </a:t>
            </a:r>
          </a:p>
          <a:p>
            <a:pPr>
              <a:lnSpc>
                <a:spcPct val="100000"/>
              </a:lnSpc>
              <a:spcBef>
                <a:spcPts val="0"/>
              </a:spcBef>
              <a:spcAft>
                <a:spcPts val="0"/>
              </a:spcAft>
              <a:buFont typeface="Wingdings" panose="05000000000000000000" pitchFamily="2" charset="2"/>
              <a:buChar char="Ø"/>
            </a:pPr>
            <a:r>
              <a:rPr lang="en-US" sz="2300" dirty="0"/>
              <a:t> 3 Hours drive to International airport. </a:t>
            </a:r>
          </a:p>
          <a:p>
            <a:pPr>
              <a:lnSpc>
                <a:spcPct val="100000"/>
              </a:lnSpc>
              <a:spcBef>
                <a:spcPts val="0"/>
              </a:spcBef>
              <a:spcAft>
                <a:spcPts val="0"/>
              </a:spcAft>
              <a:buFont typeface="Wingdings" panose="05000000000000000000" pitchFamily="2" charset="2"/>
              <a:buChar char="Ø"/>
            </a:pPr>
            <a:r>
              <a:rPr lang="en-US" sz="2300" dirty="0"/>
              <a:t> Creating this took approx. 5 years. (2017 – 2022)</a:t>
            </a:r>
          </a:p>
          <a:p>
            <a:pPr>
              <a:lnSpc>
                <a:spcPct val="120000"/>
              </a:lnSpc>
              <a:spcBef>
                <a:spcPts val="0"/>
              </a:spcBef>
              <a:spcAft>
                <a:spcPts val="0"/>
              </a:spcAft>
              <a:buFont typeface="Wingdings" panose="05000000000000000000" pitchFamily="2" charset="2"/>
              <a:buChar char="Ø"/>
            </a:pPr>
            <a:r>
              <a:rPr lang="en-US" sz="2300" dirty="0"/>
              <a:t> We will not be replicating this residence elsewhere. </a:t>
            </a:r>
          </a:p>
          <a:p>
            <a:pPr marL="0" indent="0">
              <a:lnSpc>
                <a:spcPct val="120000"/>
              </a:lnSpc>
              <a:spcBef>
                <a:spcPts val="0"/>
              </a:spcBef>
              <a:spcAft>
                <a:spcPts val="0"/>
              </a:spcAft>
              <a:buNone/>
            </a:pPr>
            <a:endParaRPr lang="en-US" sz="2300" dirty="0"/>
          </a:p>
          <a:p>
            <a:pPr marL="0" indent="0">
              <a:lnSpc>
                <a:spcPct val="120000"/>
              </a:lnSpc>
              <a:spcBef>
                <a:spcPts val="0"/>
              </a:spcBef>
              <a:spcAft>
                <a:spcPts val="0"/>
              </a:spcAft>
              <a:buNone/>
            </a:pPr>
            <a:r>
              <a:rPr lang="en-US" sz="2300" b="1" dirty="0"/>
              <a:t>Investments </a:t>
            </a:r>
            <a:r>
              <a:rPr lang="en-US" sz="2300" dirty="0"/>
              <a:t>(trusts) remain, </a:t>
            </a:r>
          </a:p>
          <a:p>
            <a:pPr lvl="1">
              <a:lnSpc>
                <a:spcPct val="120000"/>
              </a:lnSpc>
              <a:spcBef>
                <a:spcPts val="0"/>
              </a:spcBef>
              <a:spcAft>
                <a:spcPts val="0"/>
              </a:spcAft>
            </a:pPr>
            <a:r>
              <a:rPr lang="en-US" sz="2300" dirty="0"/>
              <a:t>structures sound / returns are good.</a:t>
            </a:r>
          </a:p>
          <a:p>
            <a:pPr>
              <a:lnSpc>
                <a:spcPct val="120000"/>
              </a:lnSpc>
              <a:spcBef>
                <a:spcPts val="0"/>
              </a:spcBef>
              <a:spcAft>
                <a:spcPts val="0"/>
              </a:spcAft>
              <a:buFont typeface="Wingdings" panose="05000000000000000000" pitchFamily="2" charset="2"/>
              <a:buChar char="Ø"/>
            </a:pPr>
            <a:r>
              <a:rPr lang="en-US" sz="2300" dirty="0"/>
              <a:t>Residency options gives tax benefits </a:t>
            </a:r>
          </a:p>
          <a:p>
            <a:pPr lvl="1">
              <a:lnSpc>
                <a:spcPct val="120000"/>
              </a:lnSpc>
              <a:spcBef>
                <a:spcPts val="0"/>
              </a:spcBef>
              <a:spcAft>
                <a:spcPts val="0"/>
              </a:spcAft>
            </a:pPr>
            <a:r>
              <a:rPr lang="en-US" sz="2300" dirty="0"/>
              <a:t>Due to our structure </a:t>
            </a:r>
          </a:p>
          <a:p>
            <a:pPr lvl="1">
              <a:lnSpc>
                <a:spcPct val="120000"/>
              </a:lnSpc>
              <a:spcBef>
                <a:spcPts val="0"/>
              </a:spcBef>
              <a:spcAft>
                <a:spcPts val="0"/>
              </a:spcAft>
            </a:pPr>
            <a:r>
              <a:rPr lang="en-US" sz="2300" dirty="0"/>
              <a:t>Capital gains discount </a:t>
            </a:r>
          </a:p>
          <a:p>
            <a:pPr lvl="1">
              <a:lnSpc>
                <a:spcPct val="120000"/>
              </a:lnSpc>
              <a:spcBef>
                <a:spcPts val="0"/>
              </a:spcBef>
              <a:spcAft>
                <a:spcPts val="0"/>
              </a:spcAft>
            </a:pPr>
            <a:r>
              <a:rPr lang="en-US" sz="2300" dirty="0"/>
              <a:t>Progressive income tax discounts.</a:t>
            </a:r>
          </a:p>
        </p:txBody>
      </p:sp>
      <p:sp>
        <p:nvSpPr>
          <p:cNvPr id="9" name="Text Placeholder 8">
            <a:extLst>
              <a:ext uri="{FF2B5EF4-FFF2-40B4-BE49-F238E27FC236}">
                <a16:creationId xmlns:a16="http://schemas.microsoft.com/office/drawing/2014/main" id="{29AD375C-8387-B8F4-5428-D8563B28ECDA}"/>
              </a:ext>
            </a:extLst>
          </p:cNvPr>
          <p:cNvSpPr>
            <a:spLocks noGrp="1"/>
          </p:cNvSpPr>
          <p:nvPr>
            <p:ph type="body" sz="quarter" idx="3"/>
          </p:nvPr>
        </p:nvSpPr>
        <p:spPr>
          <a:xfrm>
            <a:off x="4663440" y="1192951"/>
            <a:ext cx="3703320" cy="736282"/>
          </a:xfrm>
        </p:spPr>
        <p:txBody>
          <a:bodyPr/>
          <a:lstStyle/>
          <a:p>
            <a:r>
              <a:rPr lang="en-US" dirty="0"/>
              <a:t>The Negative side</a:t>
            </a:r>
            <a:endParaRPr lang="en-AU" dirty="0"/>
          </a:p>
        </p:txBody>
      </p:sp>
      <p:sp>
        <p:nvSpPr>
          <p:cNvPr id="10" name="Content Placeholder 9">
            <a:extLst>
              <a:ext uri="{FF2B5EF4-FFF2-40B4-BE49-F238E27FC236}">
                <a16:creationId xmlns:a16="http://schemas.microsoft.com/office/drawing/2014/main" id="{2D1D43A6-3206-4F3E-75E8-93173295B3AA}"/>
              </a:ext>
            </a:extLst>
          </p:cNvPr>
          <p:cNvSpPr>
            <a:spLocks noGrp="1"/>
          </p:cNvSpPr>
          <p:nvPr>
            <p:ph sz="quarter" idx="4"/>
          </p:nvPr>
        </p:nvSpPr>
        <p:spPr>
          <a:xfrm>
            <a:off x="4663440" y="1846053"/>
            <a:ext cx="4092934" cy="4580644"/>
          </a:xfrm>
        </p:spPr>
        <p:txBody>
          <a:bodyPr>
            <a:normAutofit fontScale="62500" lnSpcReduction="20000"/>
          </a:bodyPr>
          <a:lstStyle/>
          <a:p>
            <a:pPr marL="201168" lvl="1" indent="0">
              <a:buNone/>
            </a:pPr>
            <a:r>
              <a:rPr lang="en-US" sz="2300" b="1" dirty="0"/>
              <a:t>The Down Side</a:t>
            </a:r>
          </a:p>
          <a:p>
            <a:pPr lvl="1"/>
            <a:r>
              <a:rPr lang="en-US" sz="2300" dirty="0"/>
              <a:t>Locating opportunities is time consuming.</a:t>
            </a:r>
          </a:p>
          <a:p>
            <a:pPr lvl="1"/>
            <a:r>
              <a:rPr lang="en-US" sz="2300" dirty="0"/>
              <a:t>State Governments increasing taxes and control</a:t>
            </a:r>
          </a:p>
          <a:p>
            <a:pPr lvl="1"/>
            <a:r>
              <a:rPr lang="en-US" sz="2300" dirty="0"/>
              <a:t>Federal Government overreach (lockdowns &amp; control) – Restrictions on Personal freedoms</a:t>
            </a:r>
          </a:p>
          <a:p>
            <a:pPr lvl="1"/>
            <a:r>
              <a:rPr lang="en-US" sz="2300" dirty="0" err="1"/>
              <a:t>Penalising</a:t>
            </a:r>
            <a:r>
              <a:rPr lang="en-US" sz="2300" dirty="0"/>
              <a:t> Investors new / changes in tax rules </a:t>
            </a:r>
          </a:p>
          <a:p>
            <a:pPr lvl="1"/>
            <a:r>
              <a:rPr lang="en-US" sz="2300" dirty="0"/>
              <a:t>Demonizing landlords (a sustained program – all parties) </a:t>
            </a:r>
            <a:endParaRPr lang="en-US" sz="1900" dirty="0"/>
          </a:p>
          <a:p>
            <a:pPr lvl="1"/>
            <a:r>
              <a:rPr lang="en-US" sz="2300" dirty="0"/>
              <a:t>Government policies are destroying the AUD currencies purchasing power </a:t>
            </a:r>
          </a:p>
          <a:p>
            <a:pPr lvl="2"/>
            <a:r>
              <a:rPr lang="en-US" sz="2200" dirty="0"/>
              <a:t>A 38% - 41% AUD value decline over the last 3 years </a:t>
            </a:r>
          </a:p>
          <a:p>
            <a:pPr lvl="2"/>
            <a:r>
              <a:rPr lang="en-US" sz="2200" dirty="0"/>
              <a:t> E.g. Swiss Franc 1:1 to 1:0.59</a:t>
            </a:r>
          </a:p>
          <a:p>
            <a:pPr lvl="2"/>
            <a:r>
              <a:rPr lang="en-AU" sz="2200" dirty="0"/>
              <a:t> Energy decisions damaging Australia's future.  </a:t>
            </a:r>
          </a:p>
          <a:p>
            <a:pPr lvl="2"/>
            <a:r>
              <a:rPr lang="en-AU" sz="2200" dirty="0"/>
              <a:t>EG Carbon price introduction – </a:t>
            </a:r>
            <a:r>
              <a:rPr lang="en-AU" sz="2200" b="1" dirty="0"/>
              <a:t>Value on emissions reductions levy.  </a:t>
            </a:r>
            <a:r>
              <a:rPr lang="en-AU" sz="2200" dirty="0"/>
              <a:t>($66 / ton. Tax implemented by stealth)  - stealth implementation 2024</a:t>
            </a:r>
          </a:p>
          <a:p>
            <a:pPr lvl="2"/>
            <a:r>
              <a:rPr lang="en-AU" sz="2200" dirty="0"/>
              <a:t> Tax on Solar feed in rebates </a:t>
            </a:r>
          </a:p>
          <a:p>
            <a:pPr lvl="1"/>
            <a:r>
              <a:rPr lang="en-AU" sz="2200" dirty="0"/>
              <a:t> I hope the political situation changes, but hope is not a plan or strategy </a:t>
            </a:r>
          </a:p>
        </p:txBody>
      </p:sp>
      <p:sp>
        <p:nvSpPr>
          <p:cNvPr id="4" name="Footer Placeholder 3">
            <a:extLst>
              <a:ext uri="{FF2B5EF4-FFF2-40B4-BE49-F238E27FC236}">
                <a16:creationId xmlns:a16="http://schemas.microsoft.com/office/drawing/2014/main" id="{22AE1813-28E6-0CB6-C4F2-78887EDA9CCC}"/>
              </a:ext>
            </a:extLst>
          </p:cNvPr>
          <p:cNvSpPr>
            <a:spLocks noGrp="1"/>
          </p:cNvSpPr>
          <p:nvPr>
            <p:ph type="ftr" sz="quarter" idx="11"/>
          </p:nvPr>
        </p:nvSpPr>
        <p:spPr/>
        <p:txBody>
          <a:bodyPr/>
          <a:lstStyle/>
          <a:p>
            <a:r>
              <a:rPr lang="en-AU"/>
              <a:t>www.keldavis.com</a:t>
            </a:r>
            <a:endParaRPr lang="en-AU" dirty="0"/>
          </a:p>
        </p:txBody>
      </p:sp>
    </p:spTree>
    <p:extLst>
      <p:ext uri="{BB962C8B-B14F-4D97-AF65-F5344CB8AC3E}">
        <p14:creationId xmlns:p14="http://schemas.microsoft.com/office/powerpoint/2010/main" val="390237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fade">
                                      <p:cBhvr>
                                        <p:cTn id="37" dur="500"/>
                                        <p:tgtEl>
                                          <p:spTgt spid="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Effect transition="in" filter="fade">
                                      <p:cBhvr>
                                        <p:cTn id="42" dur="500"/>
                                        <p:tgtEl>
                                          <p:spTgt spid="6">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fade">
                                      <p:cBhvr>
                                        <p:cTn id="47" dur="500"/>
                                        <p:tgtEl>
                                          <p:spTgt spid="6">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10" end="10"/>
                                            </p:txEl>
                                          </p:spTgt>
                                        </p:tgtEl>
                                        <p:attrNameLst>
                                          <p:attrName>style.visibility</p:attrName>
                                        </p:attrNameLst>
                                      </p:cBhvr>
                                      <p:to>
                                        <p:strVal val="visible"/>
                                      </p:to>
                                    </p:set>
                                    <p:animEffect transition="in" filter="fade">
                                      <p:cBhvr>
                                        <p:cTn id="52" dur="500"/>
                                        <p:tgtEl>
                                          <p:spTgt spid="6">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12" end="12"/>
                                            </p:txEl>
                                          </p:spTgt>
                                        </p:tgtEl>
                                        <p:attrNameLst>
                                          <p:attrName>style.visibility</p:attrName>
                                        </p:attrNameLst>
                                      </p:cBhvr>
                                      <p:to>
                                        <p:strVal val="visible"/>
                                      </p:to>
                                    </p:set>
                                    <p:animEffect transition="in" filter="fade">
                                      <p:cBhvr>
                                        <p:cTn id="57" dur="500"/>
                                        <p:tgtEl>
                                          <p:spTgt spid="6">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
                                            <p:txEl>
                                              <p:pRg st="13" end="13"/>
                                            </p:txEl>
                                          </p:spTgt>
                                        </p:tgtEl>
                                        <p:attrNameLst>
                                          <p:attrName>style.visibility</p:attrName>
                                        </p:attrNameLst>
                                      </p:cBhvr>
                                      <p:to>
                                        <p:strVal val="visible"/>
                                      </p:to>
                                    </p:set>
                                    <p:animEffect transition="in" filter="fade">
                                      <p:cBhvr>
                                        <p:cTn id="62" dur="500"/>
                                        <p:tgtEl>
                                          <p:spTgt spid="6">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
                                            <p:txEl>
                                              <p:pRg st="14" end="14"/>
                                            </p:txEl>
                                          </p:spTgt>
                                        </p:tgtEl>
                                        <p:attrNameLst>
                                          <p:attrName>style.visibility</p:attrName>
                                        </p:attrNameLst>
                                      </p:cBhvr>
                                      <p:to>
                                        <p:strVal val="visible"/>
                                      </p:to>
                                    </p:set>
                                    <p:animEffect transition="in" filter="fade">
                                      <p:cBhvr>
                                        <p:cTn id="67" dur="500"/>
                                        <p:tgtEl>
                                          <p:spTgt spid="6">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6">
                                            <p:txEl>
                                              <p:pRg st="15" end="15"/>
                                            </p:txEl>
                                          </p:spTgt>
                                        </p:tgtEl>
                                        <p:attrNameLst>
                                          <p:attrName>style.visibility</p:attrName>
                                        </p:attrNameLst>
                                      </p:cBhvr>
                                      <p:to>
                                        <p:strVal val="visible"/>
                                      </p:to>
                                    </p:set>
                                    <p:animEffect transition="in" filter="fade">
                                      <p:cBhvr>
                                        <p:cTn id="72" dur="500"/>
                                        <p:tgtEl>
                                          <p:spTgt spid="6">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
                                            <p:txEl>
                                              <p:pRg st="16" end="16"/>
                                            </p:txEl>
                                          </p:spTgt>
                                        </p:tgtEl>
                                        <p:attrNameLst>
                                          <p:attrName>style.visibility</p:attrName>
                                        </p:attrNameLst>
                                      </p:cBhvr>
                                      <p:to>
                                        <p:strVal val="visible"/>
                                      </p:to>
                                    </p:set>
                                    <p:animEffect transition="in" filter="fade">
                                      <p:cBhvr>
                                        <p:cTn id="77" dur="500"/>
                                        <p:tgtEl>
                                          <p:spTgt spid="6">
                                            <p:txEl>
                                              <p:pRg st="16" end="1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6">
                                            <p:txEl>
                                              <p:pRg st="17" end="17"/>
                                            </p:txEl>
                                          </p:spTgt>
                                        </p:tgtEl>
                                        <p:attrNameLst>
                                          <p:attrName>style.visibility</p:attrName>
                                        </p:attrNameLst>
                                      </p:cBhvr>
                                      <p:to>
                                        <p:strVal val="visible"/>
                                      </p:to>
                                    </p:set>
                                    <p:animEffect transition="in" filter="fade">
                                      <p:cBhvr>
                                        <p:cTn id="82" dur="500"/>
                                        <p:tgtEl>
                                          <p:spTgt spid="6">
                                            <p:txEl>
                                              <p:pRg st="17" end="17"/>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0">
                                            <p:txEl>
                                              <p:pRg st="0" end="0"/>
                                            </p:txEl>
                                          </p:spTgt>
                                        </p:tgtEl>
                                        <p:attrNameLst>
                                          <p:attrName>style.visibility</p:attrName>
                                        </p:attrNameLst>
                                      </p:cBhvr>
                                      <p:to>
                                        <p:strVal val="visible"/>
                                      </p:to>
                                    </p:set>
                                    <p:animEffect transition="in" filter="fade">
                                      <p:cBhvr>
                                        <p:cTn id="87" dur="500"/>
                                        <p:tgtEl>
                                          <p:spTgt spid="10">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0">
                                            <p:txEl>
                                              <p:pRg st="1" end="1"/>
                                            </p:txEl>
                                          </p:spTgt>
                                        </p:tgtEl>
                                        <p:attrNameLst>
                                          <p:attrName>style.visibility</p:attrName>
                                        </p:attrNameLst>
                                      </p:cBhvr>
                                      <p:to>
                                        <p:strVal val="visible"/>
                                      </p:to>
                                    </p:set>
                                    <p:animEffect transition="in" filter="fade">
                                      <p:cBhvr>
                                        <p:cTn id="92" dur="500"/>
                                        <p:tgtEl>
                                          <p:spTgt spid="10">
                                            <p:txEl>
                                              <p:pRg st="1" end="1"/>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0">
                                            <p:txEl>
                                              <p:pRg st="2" end="2"/>
                                            </p:txEl>
                                          </p:spTgt>
                                        </p:tgtEl>
                                        <p:attrNameLst>
                                          <p:attrName>style.visibility</p:attrName>
                                        </p:attrNameLst>
                                      </p:cBhvr>
                                      <p:to>
                                        <p:strVal val="visible"/>
                                      </p:to>
                                    </p:set>
                                    <p:animEffect transition="in" filter="fade">
                                      <p:cBhvr>
                                        <p:cTn id="97" dur="500"/>
                                        <p:tgtEl>
                                          <p:spTgt spid="10">
                                            <p:txEl>
                                              <p:pRg st="2" end="2"/>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10">
                                            <p:txEl>
                                              <p:pRg st="3" end="3"/>
                                            </p:txEl>
                                          </p:spTgt>
                                        </p:tgtEl>
                                        <p:attrNameLst>
                                          <p:attrName>style.visibility</p:attrName>
                                        </p:attrNameLst>
                                      </p:cBhvr>
                                      <p:to>
                                        <p:strVal val="visible"/>
                                      </p:to>
                                    </p:set>
                                    <p:animEffect transition="in" filter="fade">
                                      <p:cBhvr>
                                        <p:cTn id="102" dur="500"/>
                                        <p:tgtEl>
                                          <p:spTgt spid="10">
                                            <p:txEl>
                                              <p:pRg st="3" end="3"/>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10">
                                            <p:txEl>
                                              <p:pRg st="4" end="4"/>
                                            </p:txEl>
                                          </p:spTgt>
                                        </p:tgtEl>
                                        <p:attrNameLst>
                                          <p:attrName>style.visibility</p:attrName>
                                        </p:attrNameLst>
                                      </p:cBhvr>
                                      <p:to>
                                        <p:strVal val="visible"/>
                                      </p:to>
                                    </p:set>
                                    <p:animEffect transition="in" filter="fade">
                                      <p:cBhvr>
                                        <p:cTn id="107" dur="500"/>
                                        <p:tgtEl>
                                          <p:spTgt spid="10">
                                            <p:txEl>
                                              <p:pRg st="4" end="4"/>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10">
                                            <p:txEl>
                                              <p:pRg st="5" end="5"/>
                                            </p:txEl>
                                          </p:spTgt>
                                        </p:tgtEl>
                                        <p:attrNameLst>
                                          <p:attrName>style.visibility</p:attrName>
                                        </p:attrNameLst>
                                      </p:cBhvr>
                                      <p:to>
                                        <p:strVal val="visible"/>
                                      </p:to>
                                    </p:set>
                                    <p:animEffect transition="in" filter="fade">
                                      <p:cBhvr>
                                        <p:cTn id="112" dur="500"/>
                                        <p:tgtEl>
                                          <p:spTgt spid="10">
                                            <p:txEl>
                                              <p:pRg st="5" end="5"/>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10">
                                            <p:txEl>
                                              <p:pRg st="6" end="6"/>
                                            </p:txEl>
                                          </p:spTgt>
                                        </p:tgtEl>
                                        <p:attrNameLst>
                                          <p:attrName>style.visibility</p:attrName>
                                        </p:attrNameLst>
                                      </p:cBhvr>
                                      <p:to>
                                        <p:strVal val="visible"/>
                                      </p:to>
                                    </p:set>
                                    <p:animEffect transition="in" filter="fade">
                                      <p:cBhvr>
                                        <p:cTn id="117" dur="500"/>
                                        <p:tgtEl>
                                          <p:spTgt spid="10">
                                            <p:txEl>
                                              <p:pRg st="6" end="6"/>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0">
                                            <p:txEl>
                                              <p:pRg st="7" end="7"/>
                                            </p:txEl>
                                          </p:spTgt>
                                        </p:tgtEl>
                                        <p:attrNameLst>
                                          <p:attrName>style.visibility</p:attrName>
                                        </p:attrNameLst>
                                      </p:cBhvr>
                                      <p:to>
                                        <p:strVal val="visible"/>
                                      </p:to>
                                    </p:set>
                                    <p:animEffect transition="in" filter="fade">
                                      <p:cBhvr>
                                        <p:cTn id="122" dur="500"/>
                                        <p:tgtEl>
                                          <p:spTgt spid="10">
                                            <p:txEl>
                                              <p:pRg st="7" end="7"/>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10">
                                            <p:txEl>
                                              <p:pRg st="8" end="8"/>
                                            </p:txEl>
                                          </p:spTgt>
                                        </p:tgtEl>
                                        <p:attrNameLst>
                                          <p:attrName>style.visibility</p:attrName>
                                        </p:attrNameLst>
                                      </p:cBhvr>
                                      <p:to>
                                        <p:strVal val="visible"/>
                                      </p:to>
                                    </p:set>
                                    <p:animEffect transition="in" filter="fade">
                                      <p:cBhvr>
                                        <p:cTn id="127" dur="500"/>
                                        <p:tgtEl>
                                          <p:spTgt spid="10">
                                            <p:txEl>
                                              <p:pRg st="8" end="8"/>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10">
                                            <p:txEl>
                                              <p:pRg st="9" end="9"/>
                                            </p:txEl>
                                          </p:spTgt>
                                        </p:tgtEl>
                                        <p:attrNameLst>
                                          <p:attrName>style.visibility</p:attrName>
                                        </p:attrNameLst>
                                      </p:cBhvr>
                                      <p:to>
                                        <p:strVal val="visible"/>
                                      </p:to>
                                    </p:set>
                                    <p:animEffect transition="in" filter="fade">
                                      <p:cBhvr>
                                        <p:cTn id="132" dur="500"/>
                                        <p:tgtEl>
                                          <p:spTgt spid="10">
                                            <p:txEl>
                                              <p:pRg st="9" end="9"/>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10">
                                            <p:txEl>
                                              <p:pRg st="10" end="10"/>
                                            </p:txEl>
                                          </p:spTgt>
                                        </p:tgtEl>
                                        <p:attrNameLst>
                                          <p:attrName>style.visibility</p:attrName>
                                        </p:attrNameLst>
                                      </p:cBhvr>
                                      <p:to>
                                        <p:strVal val="visible"/>
                                      </p:to>
                                    </p:set>
                                    <p:animEffect transition="in" filter="fade">
                                      <p:cBhvr>
                                        <p:cTn id="137" dur="500"/>
                                        <p:tgtEl>
                                          <p:spTgt spid="10">
                                            <p:txEl>
                                              <p:pRg st="10" end="10"/>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10">
                                            <p:txEl>
                                              <p:pRg st="11" end="11"/>
                                            </p:txEl>
                                          </p:spTgt>
                                        </p:tgtEl>
                                        <p:attrNameLst>
                                          <p:attrName>style.visibility</p:attrName>
                                        </p:attrNameLst>
                                      </p:cBhvr>
                                      <p:to>
                                        <p:strVal val="visible"/>
                                      </p:to>
                                    </p:set>
                                    <p:animEffect transition="in" filter="fade">
                                      <p:cBhvr>
                                        <p:cTn id="142" dur="500"/>
                                        <p:tgtEl>
                                          <p:spTgt spid="10">
                                            <p:txEl>
                                              <p:pRg st="11" end="11"/>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10">
                                            <p:txEl>
                                              <p:pRg st="12" end="12"/>
                                            </p:txEl>
                                          </p:spTgt>
                                        </p:tgtEl>
                                        <p:attrNameLst>
                                          <p:attrName>style.visibility</p:attrName>
                                        </p:attrNameLst>
                                      </p:cBhvr>
                                      <p:to>
                                        <p:strVal val="visible"/>
                                      </p:to>
                                    </p:set>
                                    <p:animEffect transition="in" filter="fade">
                                      <p:cBhvr>
                                        <p:cTn id="147" dur="500"/>
                                        <p:tgtEl>
                                          <p:spTgt spid="1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6,000+ Free Australia &amp; Nature Images - Pixabay">
            <a:extLst>
              <a:ext uri="{FF2B5EF4-FFF2-40B4-BE49-F238E27FC236}">
                <a16:creationId xmlns:a16="http://schemas.microsoft.com/office/drawing/2014/main" id="{41A4A4E9-8E4C-4E83-93AE-3ACD043FC78A}"/>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182354" y="0"/>
            <a:ext cx="83121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A10525D-7FAF-E61F-C95F-4CD0E85FE1B3}"/>
              </a:ext>
            </a:extLst>
          </p:cNvPr>
          <p:cNvSpPr>
            <a:spLocks noGrp="1"/>
          </p:cNvSpPr>
          <p:nvPr>
            <p:ph idx="1"/>
          </p:nvPr>
        </p:nvSpPr>
        <p:spPr>
          <a:xfrm>
            <a:off x="238539" y="745435"/>
            <a:ext cx="8617225" cy="4890052"/>
          </a:xfrm>
        </p:spPr>
        <p:txBody>
          <a:bodyPr>
            <a:normAutofit/>
          </a:bodyPr>
          <a:lstStyle/>
          <a:p>
            <a:pPr>
              <a:buFont typeface="Wingdings" panose="05000000000000000000" pitchFamily="2" charset="2"/>
              <a:buChar char="Ø"/>
            </a:pPr>
            <a:r>
              <a:rPr lang="en-US" dirty="0"/>
              <a:t> Australia has a different definition of ‘local based taxation’ to the rest of the world. It is more in alignment with the USA. </a:t>
            </a:r>
          </a:p>
          <a:p>
            <a:pPr>
              <a:buFont typeface="Wingdings" panose="05000000000000000000" pitchFamily="2" charset="2"/>
              <a:buChar char="Ø"/>
            </a:pPr>
            <a:r>
              <a:rPr lang="en-US" dirty="0"/>
              <a:t> Defining if you are a tax resident is complex. </a:t>
            </a:r>
          </a:p>
          <a:p>
            <a:pPr lvl="1"/>
            <a:r>
              <a:rPr lang="en-US" dirty="0"/>
              <a:t> Do you have any interests in Australia? </a:t>
            </a:r>
          </a:p>
          <a:p>
            <a:pPr lvl="2"/>
            <a:r>
              <a:rPr lang="en-US" dirty="0"/>
              <a:t> Properties (PPR?, Rentals)</a:t>
            </a:r>
          </a:p>
          <a:p>
            <a:pPr lvl="2"/>
            <a:r>
              <a:rPr lang="en-US" dirty="0"/>
              <a:t> Vehicle</a:t>
            </a:r>
          </a:p>
          <a:p>
            <a:pPr lvl="2"/>
            <a:r>
              <a:rPr lang="en-US" dirty="0"/>
              <a:t> Superannuation</a:t>
            </a:r>
          </a:p>
          <a:p>
            <a:pPr lvl="2"/>
            <a:r>
              <a:rPr lang="en-US" dirty="0"/>
              <a:t> Bank accounts</a:t>
            </a:r>
          </a:p>
          <a:p>
            <a:pPr lvl="2"/>
            <a:r>
              <a:rPr lang="en-US" dirty="0"/>
              <a:t> Business</a:t>
            </a:r>
          </a:p>
          <a:p>
            <a:pPr marL="201168" lvl="1" indent="0">
              <a:buNone/>
            </a:pPr>
            <a:endParaRPr lang="en-US" dirty="0"/>
          </a:p>
          <a:p>
            <a:pPr marL="201168" lvl="1" indent="0">
              <a:buNone/>
            </a:pPr>
            <a:r>
              <a:rPr lang="en-US" i="1" dirty="0"/>
              <a:t>In that case you are Australian resident from a taxation perspective </a:t>
            </a:r>
          </a:p>
          <a:p>
            <a:pPr>
              <a:buFont typeface="Wingdings" panose="05000000000000000000" pitchFamily="2" charset="2"/>
              <a:buChar char="Ø"/>
            </a:pPr>
            <a:r>
              <a:rPr lang="en-US" dirty="0"/>
              <a:t> </a:t>
            </a:r>
            <a:r>
              <a:rPr lang="en-US" b="1" dirty="0"/>
              <a:t>Slipper test? </a:t>
            </a:r>
            <a:r>
              <a:rPr lang="en-US" i="1" dirty="0"/>
              <a:t>(a place you can come back to – according to one of my accountants) </a:t>
            </a:r>
          </a:p>
          <a:p>
            <a:pPr>
              <a:buFont typeface="Wingdings" panose="05000000000000000000" pitchFamily="2" charset="2"/>
              <a:buChar char="Ø"/>
            </a:pPr>
            <a:endParaRPr lang="en-AU" dirty="0"/>
          </a:p>
        </p:txBody>
      </p:sp>
      <p:sp>
        <p:nvSpPr>
          <p:cNvPr id="2" name="Title 1">
            <a:extLst>
              <a:ext uri="{FF2B5EF4-FFF2-40B4-BE49-F238E27FC236}">
                <a16:creationId xmlns:a16="http://schemas.microsoft.com/office/drawing/2014/main" id="{F6FE29DA-01D9-68FD-E0AD-EA29E77978A8}"/>
              </a:ext>
            </a:extLst>
          </p:cNvPr>
          <p:cNvSpPr>
            <a:spLocks noGrp="1"/>
          </p:cNvSpPr>
          <p:nvPr>
            <p:ph type="title"/>
          </p:nvPr>
        </p:nvSpPr>
        <p:spPr>
          <a:xfrm>
            <a:off x="566529" y="151269"/>
            <a:ext cx="7543800" cy="683618"/>
          </a:xfrm>
        </p:spPr>
        <p:txBody>
          <a:bodyPr>
            <a:normAutofit fontScale="90000"/>
          </a:bodyPr>
          <a:lstStyle/>
          <a:p>
            <a:r>
              <a:rPr lang="en-US" dirty="0"/>
              <a:t>Australia</a:t>
            </a:r>
            <a:endParaRPr lang="en-AU" dirty="0"/>
          </a:p>
        </p:txBody>
      </p:sp>
      <p:sp>
        <p:nvSpPr>
          <p:cNvPr id="4" name="Footer Placeholder 3">
            <a:extLst>
              <a:ext uri="{FF2B5EF4-FFF2-40B4-BE49-F238E27FC236}">
                <a16:creationId xmlns:a16="http://schemas.microsoft.com/office/drawing/2014/main" id="{46EA9BC9-9482-37F7-A65F-25E7FCEC83E7}"/>
              </a:ext>
            </a:extLst>
          </p:cNvPr>
          <p:cNvSpPr>
            <a:spLocks noGrp="1"/>
          </p:cNvSpPr>
          <p:nvPr>
            <p:ph type="ftr" sz="quarter" idx="11"/>
          </p:nvPr>
        </p:nvSpPr>
        <p:spPr/>
        <p:txBody>
          <a:bodyPr/>
          <a:lstStyle/>
          <a:p>
            <a:r>
              <a:rPr lang="en-AU"/>
              <a:t>www.keldavis.com</a:t>
            </a:r>
            <a:endParaRPr lang="en-AU" dirty="0"/>
          </a:p>
        </p:txBody>
      </p:sp>
    </p:spTree>
    <p:extLst>
      <p:ext uri="{BB962C8B-B14F-4D97-AF65-F5344CB8AC3E}">
        <p14:creationId xmlns:p14="http://schemas.microsoft.com/office/powerpoint/2010/main" val="591726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0A3E9-6BF1-E4D4-A737-F02755945522}"/>
              </a:ext>
            </a:extLst>
          </p:cNvPr>
          <p:cNvSpPr>
            <a:spLocks noGrp="1"/>
          </p:cNvSpPr>
          <p:nvPr>
            <p:ph type="title"/>
          </p:nvPr>
        </p:nvSpPr>
        <p:spPr>
          <a:xfrm>
            <a:off x="822960" y="286606"/>
            <a:ext cx="7543800" cy="588038"/>
          </a:xfrm>
        </p:spPr>
        <p:txBody>
          <a:bodyPr>
            <a:normAutofit fontScale="90000"/>
          </a:bodyPr>
          <a:lstStyle/>
          <a:p>
            <a:r>
              <a:rPr lang="en-US" dirty="0"/>
              <a:t>Sharing Thought Process &amp; Budget</a:t>
            </a:r>
            <a:endParaRPr lang="en-AU" dirty="0"/>
          </a:p>
        </p:txBody>
      </p:sp>
      <p:sp>
        <p:nvSpPr>
          <p:cNvPr id="3" name="Content Placeholder 2">
            <a:extLst>
              <a:ext uri="{FF2B5EF4-FFF2-40B4-BE49-F238E27FC236}">
                <a16:creationId xmlns:a16="http://schemas.microsoft.com/office/drawing/2014/main" id="{32C1A319-261A-1892-29BC-4C8EA64584E8}"/>
              </a:ext>
            </a:extLst>
          </p:cNvPr>
          <p:cNvSpPr>
            <a:spLocks noGrp="1"/>
          </p:cNvSpPr>
          <p:nvPr>
            <p:ph idx="1"/>
          </p:nvPr>
        </p:nvSpPr>
        <p:spPr>
          <a:xfrm>
            <a:off x="822959" y="964096"/>
            <a:ext cx="7543801" cy="5148469"/>
          </a:xfrm>
        </p:spPr>
        <p:txBody>
          <a:bodyPr>
            <a:normAutofit fontScale="62500" lnSpcReduction="20000"/>
          </a:bodyPr>
          <a:lstStyle/>
          <a:p>
            <a:r>
              <a:rPr lang="en-US" dirty="0"/>
              <a:t>We can have the option of spending 3-5 years at a separate destination.  </a:t>
            </a:r>
          </a:p>
          <a:p>
            <a:r>
              <a:rPr lang="en-US" dirty="0"/>
              <a:t>This gives travel options for exploring other parts of the world, (</a:t>
            </a:r>
            <a:r>
              <a:rPr lang="en-US" dirty="0" err="1"/>
              <a:t>Eg</a:t>
            </a:r>
            <a:r>
              <a:rPr lang="en-US" dirty="0"/>
              <a:t> northern lights), places and history while finding new investment opportunities.  </a:t>
            </a:r>
          </a:p>
          <a:p>
            <a:r>
              <a:rPr lang="en-US" dirty="0"/>
              <a:t>As a Level 5 Investor I want to know the implications before making decisions. Therefore, met with Lawyers, accountants and speaking to the local business owners. </a:t>
            </a:r>
          </a:p>
          <a:p>
            <a:r>
              <a:rPr lang="en-US" dirty="0"/>
              <a:t>Sharing with you what we discover and actions we are taking. </a:t>
            </a:r>
          </a:p>
          <a:p>
            <a:pPr lvl="1"/>
            <a:r>
              <a:rPr lang="en-US" dirty="0"/>
              <a:t> Sharing budget and costs 2 x persons, 2 x pets (dogs), average simple lifestyle. </a:t>
            </a:r>
          </a:p>
          <a:p>
            <a:pPr lvl="1"/>
            <a:r>
              <a:rPr lang="en-US" dirty="0"/>
              <a:t> Budget allocation estimation without </a:t>
            </a:r>
          </a:p>
          <a:p>
            <a:pPr lvl="2"/>
            <a:r>
              <a:rPr lang="en-US" dirty="0"/>
              <a:t>country taxation calculations </a:t>
            </a:r>
          </a:p>
          <a:p>
            <a:pPr lvl="2"/>
            <a:r>
              <a:rPr lang="en-US" dirty="0"/>
              <a:t> Excluding flights </a:t>
            </a:r>
          </a:p>
          <a:p>
            <a:pPr lvl="2"/>
            <a:r>
              <a:rPr lang="en-US" dirty="0"/>
              <a:t> Rents</a:t>
            </a:r>
          </a:p>
          <a:p>
            <a:r>
              <a:rPr lang="en-US" b="1" dirty="0"/>
              <a:t>Thailand / Malaysia / Vietnam</a:t>
            </a:r>
          </a:p>
          <a:p>
            <a:pPr lvl="1"/>
            <a:r>
              <a:rPr lang="en-US" dirty="0"/>
              <a:t> 65,000 THB - $1,600 AUD / month is recommended for 1 adult </a:t>
            </a:r>
          </a:p>
          <a:p>
            <a:pPr lvl="1"/>
            <a:r>
              <a:rPr lang="en-US" dirty="0"/>
              <a:t> Increased this to 150,000 THB or $44,000 AUD / year </a:t>
            </a:r>
          </a:p>
          <a:p>
            <a:pPr lvl="1"/>
            <a:r>
              <a:rPr lang="en-US" dirty="0"/>
              <a:t> 5 years equates to $220,000 </a:t>
            </a:r>
          </a:p>
          <a:p>
            <a:r>
              <a:rPr lang="en-US" b="1" dirty="0"/>
              <a:t>Australia (actual) </a:t>
            </a:r>
          </a:p>
          <a:p>
            <a:pPr lvl="1"/>
            <a:r>
              <a:rPr lang="en-US" dirty="0"/>
              <a:t>$6,250 AUD / month  </a:t>
            </a:r>
          </a:p>
          <a:p>
            <a:pPr lvl="1"/>
            <a:r>
              <a:rPr lang="en-US" dirty="0"/>
              <a:t>$75,000  AUD / year</a:t>
            </a:r>
          </a:p>
          <a:p>
            <a:pPr lvl="1"/>
            <a:r>
              <a:rPr lang="en-US" dirty="0"/>
              <a:t>5 years equates to $375,000</a:t>
            </a:r>
          </a:p>
          <a:p>
            <a:r>
              <a:rPr lang="en-US" b="1" dirty="0"/>
              <a:t>Europe</a:t>
            </a:r>
          </a:p>
          <a:p>
            <a:pPr lvl="1"/>
            <a:r>
              <a:rPr lang="en-AU" dirty="0"/>
              <a:t> 8,300 </a:t>
            </a:r>
            <a:r>
              <a:rPr lang="en-AU" sz="1800" kern="100" dirty="0">
                <a:effectLst/>
                <a:ea typeface="Aptos" panose="020B0004020202020204" pitchFamily="34" charset="0"/>
                <a:cs typeface="Times New Roman" panose="02020603050405020304" pitchFamily="18" charset="0"/>
              </a:rPr>
              <a:t>€ / month </a:t>
            </a:r>
            <a:endParaRPr lang="en-AU" dirty="0"/>
          </a:p>
          <a:p>
            <a:pPr lvl="1"/>
            <a:r>
              <a:rPr lang="en-AU" dirty="0"/>
              <a:t> 100,000 </a:t>
            </a:r>
            <a:r>
              <a:rPr lang="en-AU" sz="160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AU" dirty="0"/>
              <a:t>required per year ($163,300 AUD per year) </a:t>
            </a:r>
          </a:p>
          <a:p>
            <a:pPr lvl="1"/>
            <a:r>
              <a:rPr lang="en-AU" dirty="0"/>
              <a:t> 5 years equates to $816,500 AUD - $950,000  AUD</a:t>
            </a:r>
          </a:p>
        </p:txBody>
      </p:sp>
      <p:sp>
        <p:nvSpPr>
          <p:cNvPr id="4" name="Footer Placeholder 3">
            <a:extLst>
              <a:ext uri="{FF2B5EF4-FFF2-40B4-BE49-F238E27FC236}">
                <a16:creationId xmlns:a16="http://schemas.microsoft.com/office/drawing/2014/main" id="{32A04020-958C-C988-A716-CAD5CDD71A7E}"/>
              </a:ext>
            </a:extLst>
          </p:cNvPr>
          <p:cNvSpPr>
            <a:spLocks noGrp="1"/>
          </p:cNvSpPr>
          <p:nvPr>
            <p:ph type="ftr" sz="quarter" idx="11"/>
          </p:nvPr>
        </p:nvSpPr>
        <p:spPr/>
        <p:txBody>
          <a:bodyPr/>
          <a:lstStyle/>
          <a:p>
            <a:r>
              <a:rPr lang="en-AU"/>
              <a:t>www.keldavis.com</a:t>
            </a:r>
            <a:endParaRPr lang="en-AU" dirty="0"/>
          </a:p>
        </p:txBody>
      </p:sp>
      <p:pic>
        <p:nvPicPr>
          <p:cNvPr id="1026" name="Picture 2" descr="404 (Page Not Found) Error - Ever feel like you're in the wrong place?">
            <a:extLst>
              <a:ext uri="{FF2B5EF4-FFF2-40B4-BE49-F238E27FC236}">
                <a16:creationId xmlns:a16="http://schemas.microsoft.com/office/drawing/2014/main" id="{9553EC43-793A-A9D9-9138-0321AF2DC7DB}"/>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214"/>
          <a:stretch/>
        </p:blipFill>
        <p:spPr bwMode="auto">
          <a:xfrm flipH="1">
            <a:off x="6221896" y="3579780"/>
            <a:ext cx="2876540" cy="2706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37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Effect transition="in" filter="fade">
                                      <p:cBhvr>
                                        <p:cTn id="55" dur="500"/>
                                        <p:tgtEl>
                                          <p:spTgt spid="3">
                                            <p:txEl>
                                              <p:pRg st="10" end="1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500"/>
                                        <p:tgtEl>
                                          <p:spTgt spid="3">
                                            <p:txEl>
                                              <p:pRg st="11" end="11"/>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Effect transition="in" filter="fade">
                                      <p:cBhvr>
                                        <p:cTn id="61" dur="500"/>
                                        <p:tgtEl>
                                          <p:spTgt spid="3">
                                            <p:txEl>
                                              <p:pRg st="12" end="1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fade">
                                      <p:cBhvr>
                                        <p:cTn id="66" dur="500"/>
                                        <p:tgtEl>
                                          <p:spTgt spid="3">
                                            <p:txEl>
                                              <p:pRg st="13" end="13"/>
                                            </p:txEl>
                                          </p:spTgt>
                                        </p:tgtEl>
                                      </p:cBhvr>
                                    </p:animEffect>
                                  </p:childTnLst>
                                </p:cTn>
                              </p:par>
                              <p:par>
                                <p:cTn id="67" presetID="10" presetClass="entr" presetSubtype="0" fill="hold" nodeType="withEffect">
                                  <p:stCondLst>
                                    <p:cond delay="0"/>
                                  </p:stCondLst>
                                  <p:childTnLst>
                                    <p:set>
                                      <p:cBhvr>
                                        <p:cTn id="68" dur="1" fill="hold">
                                          <p:stCondLst>
                                            <p:cond delay="0"/>
                                          </p:stCondLst>
                                        </p:cTn>
                                        <p:tgtEl>
                                          <p:spTgt spid="3">
                                            <p:txEl>
                                              <p:pRg st="14" end="14"/>
                                            </p:txEl>
                                          </p:spTgt>
                                        </p:tgtEl>
                                        <p:attrNameLst>
                                          <p:attrName>style.visibility</p:attrName>
                                        </p:attrNameLst>
                                      </p:cBhvr>
                                      <p:to>
                                        <p:strVal val="visible"/>
                                      </p:to>
                                    </p:set>
                                    <p:animEffect transition="in" filter="fade">
                                      <p:cBhvr>
                                        <p:cTn id="69" dur="500"/>
                                        <p:tgtEl>
                                          <p:spTgt spid="3">
                                            <p:txEl>
                                              <p:pRg st="14" end="14"/>
                                            </p:txEl>
                                          </p:spTgt>
                                        </p:tgtEl>
                                      </p:cBhvr>
                                    </p:animEffect>
                                  </p:childTnLst>
                                </p:cTn>
                              </p:par>
                              <p:par>
                                <p:cTn id="70" presetID="10" presetClass="entr" presetSubtype="0" fill="hold" nodeType="withEffect">
                                  <p:stCondLst>
                                    <p:cond delay="0"/>
                                  </p:stCondLst>
                                  <p:childTnLst>
                                    <p:set>
                                      <p:cBhvr>
                                        <p:cTn id="71" dur="1" fill="hold">
                                          <p:stCondLst>
                                            <p:cond delay="0"/>
                                          </p:stCondLst>
                                        </p:cTn>
                                        <p:tgtEl>
                                          <p:spTgt spid="3">
                                            <p:txEl>
                                              <p:pRg st="15" end="15"/>
                                            </p:txEl>
                                          </p:spTgt>
                                        </p:tgtEl>
                                        <p:attrNameLst>
                                          <p:attrName>style.visibility</p:attrName>
                                        </p:attrNameLst>
                                      </p:cBhvr>
                                      <p:to>
                                        <p:strVal val="visible"/>
                                      </p:to>
                                    </p:set>
                                    <p:animEffect transition="in" filter="fade">
                                      <p:cBhvr>
                                        <p:cTn id="72" dur="500"/>
                                        <p:tgtEl>
                                          <p:spTgt spid="3">
                                            <p:txEl>
                                              <p:pRg st="15" end="15"/>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3">
                                            <p:txEl>
                                              <p:pRg st="16" end="16"/>
                                            </p:txEl>
                                          </p:spTgt>
                                        </p:tgtEl>
                                        <p:attrNameLst>
                                          <p:attrName>style.visibility</p:attrName>
                                        </p:attrNameLst>
                                      </p:cBhvr>
                                      <p:to>
                                        <p:strVal val="visible"/>
                                      </p:to>
                                    </p:set>
                                    <p:animEffect transition="in" filter="fade">
                                      <p:cBhvr>
                                        <p:cTn id="75" dur="500"/>
                                        <p:tgtEl>
                                          <p:spTgt spid="3">
                                            <p:txEl>
                                              <p:pRg st="16" end="16"/>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3">
                                            <p:txEl>
                                              <p:pRg st="17" end="17"/>
                                            </p:txEl>
                                          </p:spTgt>
                                        </p:tgtEl>
                                        <p:attrNameLst>
                                          <p:attrName>style.visibility</p:attrName>
                                        </p:attrNameLst>
                                      </p:cBhvr>
                                      <p:to>
                                        <p:strVal val="visible"/>
                                      </p:to>
                                    </p:set>
                                    <p:animEffect transition="in" filter="fade">
                                      <p:cBhvr>
                                        <p:cTn id="80" dur="500"/>
                                        <p:tgtEl>
                                          <p:spTgt spid="3">
                                            <p:txEl>
                                              <p:pRg st="17" end="17"/>
                                            </p:txEl>
                                          </p:spTgt>
                                        </p:tgtEl>
                                      </p:cBhvr>
                                    </p:animEffect>
                                  </p:childTnLst>
                                </p:cTn>
                              </p:par>
                              <p:par>
                                <p:cTn id="81" presetID="10" presetClass="entr" presetSubtype="0" fill="hold" nodeType="withEffect">
                                  <p:stCondLst>
                                    <p:cond delay="0"/>
                                  </p:stCondLst>
                                  <p:childTnLst>
                                    <p:set>
                                      <p:cBhvr>
                                        <p:cTn id="82" dur="1" fill="hold">
                                          <p:stCondLst>
                                            <p:cond delay="0"/>
                                          </p:stCondLst>
                                        </p:cTn>
                                        <p:tgtEl>
                                          <p:spTgt spid="3">
                                            <p:txEl>
                                              <p:pRg st="18" end="18"/>
                                            </p:txEl>
                                          </p:spTgt>
                                        </p:tgtEl>
                                        <p:attrNameLst>
                                          <p:attrName>style.visibility</p:attrName>
                                        </p:attrNameLst>
                                      </p:cBhvr>
                                      <p:to>
                                        <p:strVal val="visible"/>
                                      </p:to>
                                    </p:set>
                                    <p:animEffect transition="in" filter="fade">
                                      <p:cBhvr>
                                        <p:cTn id="83" dur="500"/>
                                        <p:tgtEl>
                                          <p:spTgt spid="3">
                                            <p:txEl>
                                              <p:pRg st="18" end="18"/>
                                            </p:tx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3">
                                            <p:txEl>
                                              <p:pRg st="19" end="19"/>
                                            </p:txEl>
                                          </p:spTgt>
                                        </p:tgtEl>
                                        <p:attrNameLst>
                                          <p:attrName>style.visibility</p:attrName>
                                        </p:attrNameLst>
                                      </p:cBhvr>
                                      <p:to>
                                        <p:strVal val="visible"/>
                                      </p:to>
                                    </p:set>
                                    <p:animEffect transition="in" filter="fade">
                                      <p:cBhvr>
                                        <p:cTn id="86" dur="500"/>
                                        <p:tgtEl>
                                          <p:spTgt spid="3">
                                            <p:txEl>
                                              <p:pRg st="19" end="19"/>
                                            </p:txEl>
                                          </p:spTgt>
                                        </p:tgtEl>
                                      </p:cBhvr>
                                    </p:animEffect>
                                  </p:childTnLst>
                                </p:cTn>
                              </p:par>
                              <p:par>
                                <p:cTn id="87" presetID="10" presetClass="entr" presetSubtype="0" fill="hold" nodeType="withEffect">
                                  <p:stCondLst>
                                    <p:cond delay="0"/>
                                  </p:stCondLst>
                                  <p:childTnLst>
                                    <p:set>
                                      <p:cBhvr>
                                        <p:cTn id="88" dur="1" fill="hold">
                                          <p:stCondLst>
                                            <p:cond delay="0"/>
                                          </p:stCondLst>
                                        </p:cTn>
                                        <p:tgtEl>
                                          <p:spTgt spid="3">
                                            <p:txEl>
                                              <p:pRg st="20" end="20"/>
                                            </p:txEl>
                                          </p:spTgt>
                                        </p:tgtEl>
                                        <p:attrNameLst>
                                          <p:attrName>style.visibility</p:attrName>
                                        </p:attrNameLst>
                                      </p:cBhvr>
                                      <p:to>
                                        <p:strVal val="visible"/>
                                      </p:to>
                                    </p:set>
                                    <p:animEffect transition="in" filter="fade">
                                      <p:cBhvr>
                                        <p:cTn id="89" dur="500"/>
                                        <p:tgtEl>
                                          <p:spTgt spid="3">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3FE9996-7EAC-4679-B37D-C1045F42F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1" name="Rectangle 10">
            <a:extLst>
              <a:ext uri="{FF2B5EF4-FFF2-40B4-BE49-F238E27FC236}">
                <a16:creationId xmlns:a16="http://schemas.microsoft.com/office/drawing/2014/main" id="{761DF1FE-5CC8-43D2-A76C-93C76EEDE1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13" name="Straight Connector 12">
            <a:extLst>
              <a:ext uri="{FF2B5EF4-FFF2-40B4-BE49-F238E27FC236}">
                <a16:creationId xmlns:a16="http://schemas.microsoft.com/office/drawing/2014/main" id="{E161BEBD-A23C-409E-ABC7-73F9EDC02F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39736"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1"/>
          <p:cNvSpPr>
            <a:spLocks noGrp="1"/>
          </p:cNvSpPr>
          <p:nvPr>
            <p:ph type="title"/>
          </p:nvPr>
        </p:nvSpPr>
        <p:spPr>
          <a:xfrm>
            <a:off x="369277" y="605896"/>
            <a:ext cx="2313633" cy="5646208"/>
          </a:xfrm>
        </p:spPr>
        <p:txBody>
          <a:bodyPr vert="horz" lIns="91440" tIns="45720" rIns="91440" bIns="45720" rtlCol="0" anchor="ctr">
            <a:normAutofit/>
          </a:bodyPr>
          <a:lstStyle/>
          <a:p>
            <a:r>
              <a:rPr lang="en-US" sz="3100">
                <a:solidFill>
                  <a:srgbClr val="FFFFFF"/>
                </a:solidFill>
              </a:rPr>
              <a:t>Providing Education (Not advice)</a:t>
            </a:r>
          </a:p>
        </p:txBody>
      </p:sp>
      <p:sp>
        <p:nvSpPr>
          <p:cNvPr id="19" name="Rectangle 18">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3" name="Content Placeholder 2"/>
          <p:cNvSpPr>
            <a:spLocks noGrp="1"/>
          </p:cNvSpPr>
          <p:nvPr>
            <p:ph idx="1"/>
          </p:nvPr>
        </p:nvSpPr>
        <p:spPr>
          <a:xfrm>
            <a:off x="3556512" y="605896"/>
            <a:ext cx="4810247" cy="5646208"/>
          </a:xfrm>
        </p:spPr>
        <p:txBody>
          <a:bodyPr vert="horz" lIns="0" tIns="45720" rIns="0" bIns="45720" rtlCol="0" anchor="ctr">
            <a:normAutofit lnSpcReduction="10000"/>
          </a:bodyPr>
          <a:lstStyle/>
          <a:p>
            <a:r>
              <a:rPr lang="en-US" sz="1700" b="1" dirty="0"/>
              <a:t>General Advice Warning</a:t>
            </a:r>
          </a:p>
          <a:p>
            <a:r>
              <a:rPr lang="en-US" sz="1700" i="1" dirty="0"/>
              <a:t>All Insider Community Education is training and not specific ‘financial advice’ (as defined by ASIC) </a:t>
            </a:r>
          </a:p>
          <a:p>
            <a:r>
              <a:rPr lang="en-US" sz="1700" i="1" dirty="0"/>
              <a:t>It does not take into account your objectives, financial situation or needs. Before acting on any information, you should consider the appropriateness of the information provided and the nature of the relevant financial product having regard to your objectives, financial situation and needs. The education does not replace the advice provided by an accountant or financial planner. </a:t>
            </a:r>
          </a:p>
          <a:p>
            <a:r>
              <a:rPr lang="en-US" sz="1700" i="1" dirty="0"/>
              <a:t>Although every effort has been made to verify the accuracy of the information contained in this training by presenters, the speakers, Wealth Mastery Pty Ltd and any guest speakers are not to be held responsible for any loss or damage suffered by any person directly or indirectly through relying on this information. </a:t>
            </a:r>
          </a:p>
          <a:p>
            <a:r>
              <a:rPr lang="en-US" sz="1700" i="1" dirty="0"/>
              <a:t>Any opportunity shared is done so on the understanding that you take full responsibility for the investigation, du diligence and actions. We do not endorse any opportunity or deal.</a:t>
            </a:r>
          </a:p>
        </p:txBody>
      </p:sp>
      <p:sp>
        <p:nvSpPr>
          <p:cNvPr id="4" name="Footer Placeholder 3"/>
          <p:cNvSpPr>
            <a:spLocks noGrp="1"/>
          </p:cNvSpPr>
          <p:nvPr>
            <p:ph type="ftr" sz="quarter" idx="11"/>
          </p:nvPr>
        </p:nvSpPr>
        <p:spPr>
          <a:xfrm>
            <a:off x="3556512" y="6459785"/>
            <a:ext cx="3828877" cy="365125"/>
          </a:xfrm>
        </p:spPr>
        <p:txBody>
          <a:bodyPr vert="horz" lIns="91440" tIns="45720" rIns="91440" bIns="45720" rtlCol="0" anchor="ctr">
            <a:normAutofit/>
          </a:bodyPr>
          <a:lstStyle/>
          <a:p>
            <a:pPr algn="l" defTabSz="457200">
              <a:spcAft>
                <a:spcPts val="600"/>
              </a:spcAft>
            </a:pPr>
            <a:r>
              <a:rPr lang="en-US" kern="1200" cap="all" baseline="0">
                <a:solidFill>
                  <a:schemeClr val="tx2"/>
                </a:solidFill>
                <a:latin typeface="+mn-lt"/>
                <a:ea typeface="+mn-ea"/>
                <a:cs typeface="+mn-cs"/>
              </a:rPr>
              <a:t>www.keldavis.com</a:t>
            </a:r>
          </a:p>
        </p:txBody>
      </p:sp>
    </p:spTree>
    <p:extLst>
      <p:ext uri="{BB962C8B-B14F-4D97-AF65-F5344CB8AC3E}">
        <p14:creationId xmlns:p14="http://schemas.microsoft.com/office/powerpoint/2010/main" val="351456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57" name="Rectangle 2056">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2059" name="Straight Connector 2058">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61" name="Rectangle 2060">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4937FE-AC60-2790-9E2A-2E18D4B4B2EB}"/>
              </a:ext>
            </a:extLst>
          </p:cNvPr>
          <p:cNvSpPr>
            <a:spLocks noGrp="1"/>
          </p:cNvSpPr>
          <p:nvPr>
            <p:ph type="title"/>
          </p:nvPr>
        </p:nvSpPr>
        <p:spPr>
          <a:xfrm>
            <a:off x="5894613" y="308113"/>
            <a:ext cx="2767693" cy="775252"/>
          </a:xfrm>
        </p:spPr>
        <p:txBody>
          <a:bodyPr vert="horz" lIns="91440" tIns="45720" rIns="91440" bIns="45720" rtlCol="0" anchor="b">
            <a:normAutofit/>
          </a:bodyPr>
          <a:lstStyle/>
          <a:p>
            <a:r>
              <a:rPr lang="en-US" kern="1200" spc="-50" baseline="0" dirty="0">
                <a:solidFill>
                  <a:schemeClr val="tx1">
                    <a:lumMod val="75000"/>
                    <a:lumOff val="25000"/>
                  </a:schemeClr>
                </a:solidFill>
                <a:latin typeface="+mj-lt"/>
                <a:ea typeface="+mj-ea"/>
                <a:cs typeface="+mj-cs"/>
              </a:rPr>
              <a:t>Banking</a:t>
            </a:r>
          </a:p>
        </p:txBody>
      </p:sp>
      <p:pic>
        <p:nvPicPr>
          <p:cNvPr id="2050" name="Picture 2" descr="Digital and ICT-enabled Banking Delivery Channels in Nepal - Khalti">
            <a:extLst>
              <a:ext uri="{FF2B5EF4-FFF2-40B4-BE49-F238E27FC236}">
                <a16:creationId xmlns:a16="http://schemas.microsoft.com/office/drawing/2014/main" id="{5531DB76-DEBB-D2D1-E0DD-1005518DD64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925" r="20810"/>
          <a:stretch/>
        </p:blipFill>
        <p:spPr bwMode="auto">
          <a:xfrm>
            <a:off x="475499" y="640081"/>
            <a:ext cx="5182351" cy="5314406"/>
          </a:xfrm>
          <a:prstGeom prst="rect">
            <a:avLst/>
          </a:prstGeom>
          <a:noFill/>
          <a:extLst>
            <a:ext uri="{909E8E84-426E-40DD-AFC4-6F175D3DCCD1}">
              <a14:hiddenFill xmlns:a14="http://schemas.microsoft.com/office/drawing/2010/main">
                <a:solidFill>
                  <a:srgbClr val="FFFFFF"/>
                </a:solidFill>
              </a14:hiddenFill>
            </a:ext>
          </a:extLst>
        </p:spPr>
      </p:pic>
      <p:cxnSp>
        <p:nvCxnSpPr>
          <p:cNvPr id="2063" name="Straight Connector 2062">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7DCECA-C3DF-226B-78B2-980B1F6F265B}"/>
              </a:ext>
            </a:extLst>
          </p:cNvPr>
          <p:cNvSpPr>
            <a:spLocks noGrp="1"/>
          </p:cNvSpPr>
          <p:nvPr>
            <p:ph idx="1"/>
          </p:nvPr>
        </p:nvSpPr>
        <p:spPr>
          <a:xfrm>
            <a:off x="5894613" y="1142351"/>
            <a:ext cx="2767693" cy="4812128"/>
          </a:xfrm>
        </p:spPr>
        <p:txBody>
          <a:bodyPr vert="horz" lIns="0" tIns="45720" rIns="0" bIns="45720" rtlCol="0">
            <a:normAutofit/>
          </a:bodyPr>
          <a:lstStyle/>
          <a:p>
            <a:r>
              <a:rPr lang="en-US" dirty="0"/>
              <a:t>As mentioned before WISE card provides the best travel option. </a:t>
            </a:r>
          </a:p>
          <a:p>
            <a:r>
              <a:rPr lang="en-US" dirty="0"/>
              <a:t>However, establishing a simple bank account for transfer, deposits and withdrawals, bill payments and storing funds when travelling is complex. </a:t>
            </a:r>
          </a:p>
          <a:p>
            <a:r>
              <a:rPr lang="en-US" dirty="0"/>
              <a:t>Our example of the complexities and solution. </a:t>
            </a:r>
          </a:p>
        </p:txBody>
      </p:sp>
      <p:sp>
        <p:nvSpPr>
          <p:cNvPr id="2065" name="Rectangle 2064">
            <a:extLst>
              <a:ext uri="{FF2B5EF4-FFF2-40B4-BE49-F238E27FC236}">
                <a16:creationId xmlns:a16="http://schemas.microsoft.com/office/drawing/2014/main" id="{6329CBCE-21AE-419D-AC1F-8ACF510A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67" name="Rectangle 2066">
            <a:extLst>
              <a:ext uri="{FF2B5EF4-FFF2-40B4-BE49-F238E27FC236}">
                <a16:creationId xmlns:a16="http://schemas.microsoft.com/office/drawing/2014/main" id="{FF2DA012-1414-493D-888F-5D99D0BDA3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78AF3862-6E0E-9A7A-B127-F7B83C6EE306}"/>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187834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7" name="Rectangle 16">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18" name="Straight Connector 17">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AA767CD-C806-3820-52E4-5399D96C69EE}"/>
              </a:ext>
            </a:extLst>
          </p:cNvPr>
          <p:cNvSpPr>
            <a:spLocks noGrp="1"/>
          </p:cNvSpPr>
          <p:nvPr>
            <p:ph type="title"/>
          </p:nvPr>
        </p:nvSpPr>
        <p:spPr>
          <a:xfrm>
            <a:off x="822960" y="286603"/>
            <a:ext cx="7543800" cy="876275"/>
          </a:xfrm>
        </p:spPr>
        <p:txBody>
          <a:bodyPr vert="horz" lIns="91440" tIns="45720" rIns="91440" bIns="45720" rtlCol="0" anchor="b">
            <a:normAutofit/>
          </a:bodyPr>
          <a:lstStyle/>
          <a:p>
            <a:r>
              <a:rPr lang="en-US" dirty="0"/>
              <a:t>Enquiries – Swiss Residency</a:t>
            </a:r>
          </a:p>
        </p:txBody>
      </p:sp>
      <p:pic>
        <p:nvPicPr>
          <p:cNvPr id="5" name="Picture 2" descr="Produktbild">
            <a:extLst>
              <a:ext uri="{FF2B5EF4-FFF2-40B4-BE49-F238E27FC236}">
                <a16:creationId xmlns:a16="http://schemas.microsoft.com/office/drawing/2014/main" id="{9CA83E15-E889-2330-CF32-C2162BF3D94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7324" y="2491200"/>
            <a:ext cx="2321247" cy="232124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B778605-D85C-F9B0-A49E-4599F7A17EFC}"/>
              </a:ext>
            </a:extLst>
          </p:cNvPr>
          <p:cNvSpPr>
            <a:spLocks noGrp="1"/>
          </p:cNvSpPr>
          <p:nvPr>
            <p:ph idx="1"/>
          </p:nvPr>
        </p:nvSpPr>
        <p:spPr>
          <a:xfrm>
            <a:off x="3200761" y="1397845"/>
            <a:ext cx="5535736" cy="4471250"/>
          </a:xfrm>
        </p:spPr>
        <p:txBody>
          <a:bodyPr vert="horz" lIns="0" tIns="45720" rIns="0" bIns="45720" rtlCol="0">
            <a:normAutofit fontScale="92500" lnSpcReduction="10000"/>
          </a:bodyPr>
          <a:lstStyle/>
          <a:p>
            <a:r>
              <a:rPr lang="en-US" sz="1600" dirty="0"/>
              <a:t>We made enquiries though banking staff and contacts</a:t>
            </a:r>
          </a:p>
          <a:p>
            <a:r>
              <a:rPr lang="en-US" sz="1600" dirty="0"/>
              <a:t>Unless you reside in Switzerland for 6 months + 3 days, you cannot open a bank account. (meaning a tax resident) </a:t>
            </a:r>
          </a:p>
          <a:p>
            <a:r>
              <a:rPr lang="en-US" sz="1600" dirty="0"/>
              <a:t>To reside 3 months, Marisa must have health insurance, then register as residency for tax purposes,</a:t>
            </a:r>
          </a:p>
          <a:p>
            <a:pPr lvl="1">
              <a:buClr>
                <a:schemeClr val="accent1"/>
              </a:buClr>
            </a:pPr>
            <a:r>
              <a:rPr lang="en-US" sz="1600" dirty="0"/>
              <a:t>Federal,</a:t>
            </a:r>
          </a:p>
          <a:p>
            <a:pPr lvl="1">
              <a:buClr>
                <a:schemeClr val="accent1"/>
              </a:buClr>
            </a:pPr>
            <a:r>
              <a:rPr lang="en-US" sz="1600" dirty="0"/>
              <a:t>Canton  </a:t>
            </a:r>
          </a:p>
          <a:p>
            <a:pPr lvl="1">
              <a:buClr>
                <a:schemeClr val="accent1"/>
              </a:buClr>
            </a:pPr>
            <a:r>
              <a:rPr lang="en-US" sz="1600" dirty="0"/>
              <a:t>Municipality </a:t>
            </a:r>
          </a:p>
          <a:p>
            <a:r>
              <a:rPr lang="en-US" sz="1600" dirty="0"/>
              <a:t>Kelvin must have a form completed, funding, medial insurance and a language course. </a:t>
            </a:r>
          </a:p>
          <a:p>
            <a:r>
              <a:rPr lang="en-US" sz="1600" dirty="0"/>
              <a:t>Then we have ‘</a:t>
            </a:r>
            <a:r>
              <a:rPr lang="en-US" sz="1600" b="1" i="1" dirty="0"/>
              <a:t>a chance</a:t>
            </a:r>
            <a:r>
              <a:rPr lang="en-US" sz="1600" dirty="0"/>
              <a:t>’ of opening a bank account. (no guarantees) </a:t>
            </a:r>
          </a:p>
          <a:p>
            <a:r>
              <a:rPr lang="en-US" sz="1600" dirty="0"/>
              <a:t>They make it very hard, treating us like money laundering terrorists. </a:t>
            </a:r>
          </a:p>
          <a:p>
            <a:r>
              <a:rPr lang="en-US" sz="1600" i="1" dirty="0"/>
              <a:t>Exception: Any Ukrainian has all supplied, house to live in, bank account, citizenship </a:t>
            </a:r>
            <a:r>
              <a:rPr lang="en-US" sz="1600" i="1" dirty="0" err="1"/>
              <a:t>etc</a:t>
            </a:r>
            <a:r>
              <a:rPr lang="en-US" sz="1600" i="1" dirty="0"/>
              <a:t> with no questions asked about money source of funds or reasons.   </a:t>
            </a:r>
          </a:p>
          <a:p>
            <a:endParaRPr lang="en-US" sz="1100" dirty="0"/>
          </a:p>
        </p:txBody>
      </p:sp>
      <p:sp>
        <p:nvSpPr>
          <p:cNvPr id="4" name="Footer Placeholder 3">
            <a:extLst>
              <a:ext uri="{FF2B5EF4-FFF2-40B4-BE49-F238E27FC236}">
                <a16:creationId xmlns:a16="http://schemas.microsoft.com/office/drawing/2014/main" id="{2DEDEE79-7D19-C4EC-B2B8-BB82D36A311F}"/>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34467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27E93-A25C-3AE2-2ACF-8E9E24AB9999}"/>
              </a:ext>
            </a:extLst>
          </p:cNvPr>
          <p:cNvSpPr>
            <a:spLocks noGrp="1"/>
          </p:cNvSpPr>
          <p:nvPr>
            <p:ph type="title"/>
          </p:nvPr>
        </p:nvSpPr>
        <p:spPr>
          <a:xfrm>
            <a:off x="822960" y="286605"/>
            <a:ext cx="7543800" cy="776882"/>
          </a:xfrm>
        </p:spPr>
        <p:txBody>
          <a:bodyPr>
            <a:normAutofit/>
          </a:bodyPr>
          <a:lstStyle/>
          <a:p>
            <a:r>
              <a:rPr lang="en-US" dirty="0"/>
              <a:t>Swiss Bank Account </a:t>
            </a:r>
            <a:endParaRPr lang="en-AU" dirty="0"/>
          </a:p>
        </p:txBody>
      </p:sp>
      <p:sp>
        <p:nvSpPr>
          <p:cNvPr id="3" name="Content Placeholder 2">
            <a:extLst>
              <a:ext uri="{FF2B5EF4-FFF2-40B4-BE49-F238E27FC236}">
                <a16:creationId xmlns:a16="http://schemas.microsoft.com/office/drawing/2014/main" id="{8AE44ADE-A5BB-36B8-8167-D0A004590E6B}"/>
              </a:ext>
            </a:extLst>
          </p:cNvPr>
          <p:cNvSpPr>
            <a:spLocks noGrp="1"/>
          </p:cNvSpPr>
          <p:nvPr>
            <p:ph idx="1"/>
          </p:nvPr>
        </p:nvSpPr>
        <p:spPr>
          <a:xfrm>
            <a:off x="278296" y="1240077"/>
            <a:ext cx="8398565" cy="4466179"/>
          </a:xfrm>
        </p:spPr>
        <p:txBody>
          <a:bodyPr>
            <a:normAutofit fontScale="92500" lnSpcReduction="10000"/>
          </a:bodyPr>
          <a:lstStyle/>
          <a:p>
            <a:r>
              <a:rPr lang="en-US" b="1" dirty="0"/>
              <a:t>Swiss Bank Account</a:t>
            </a:r>
          </a:p>
          <a:p>
            <a:pPr>
              <a:buFont typeface="Wingdings" panose="05000000000000000000" pitchFamily="2" charset="2"/>
              <a:buChar char="Ø"/>
            </a:pPr>
            <a:r>
              <a:rPr lang="en-US" dirty="0"/>
              <a:t> A lawyer must establish the account for you.</a:t>
            </a:r>
          </a:p>
          <a:p>
            <a:pPr lvl="1"/>
            <a:r>
              <a:rPr lang="en-US" dirty="0"/>
              <a:t> Minimum deposit to establish a bank account 250,000 CHF (417,000 AUD)</a:t>
            </a:r>
          </a:p>
          <a:p>
            <a:pPr lvl="1"/>
            <a:r>
              <a:rPr lang="en-US" dirty="0"/>
              <a:t> Funds are locked into an escrow account (must remain untouched) </a:t>
            </a:r>
          </a:p>
          <a:p>
            <a:pPr lvl="1"/>
            <a:r>
              <a:rPr lang="en-US" dirty="0"/>
              <a:t> You may borrow from this account at a reduced interest rate. </a:t>
            </a:r>
          </a:p>
          <a:p>
            <a:pPr lvl="1"/>
            <a:r>
              <a:rPr lang="en-US" dirty="0"/>
              <a:t> Passport, CV, Job description and profession (how did you make the money) </a:t>
            </a:r>
          </a:p>
          <a:p>
            <a:pPr lvl="1"/>
            <a:r>
              <a:rPr lang="en-US" dirty="0"/>
              <a:t> One shot as establishing it  (if rejected cannot repeat.) </a:t>
            </a:r>
          </a:p>
          <a:p>
            <a:pPr lvl="1"/>
            <a:r>
              <a:rPr lang="en-US" dirty="0"/>
              <a:t> Email documents to lawyer – originals to be sent by courier with xx time frame.  </a:t>
            </a:r>
          </a:p>
          <a:p>
            <a:pPr lvl="1"/>
            <a:r>
              <a:rPr lang="en-US" dirty="0"/>
              <a:t> You will have a short interview with the bank &amp; lawyer present.</a:t>
            </a:r>
          </a:p>
          <a:p>
            <a:pPr>
              <a:buFont typeface="Wingdings" panose="05000000000000000000" pitchFamily="2" charset="2"/>
              <a:buChar char="Ø"/>
            </a:pPr>
            <a:r>
              <a:rPr lang="en-US" dirty="0"/>
              <a:t>We contacted relatives and friends inside banks in Italy and Switzerland attempting to get a local bank account.</a:t>
            </a:r>
          </a:p>
          <a:p>
            <a:pPr lvl="1"/>
            <a:r>
              <a:rPr lang="en-US" dirty="0"/>
              <a:t>100% - said NO – not possible unless you reside in Switzerland with a local job. </a:t>
            </a:r>
          </a:p>
          <a:p>
            <a:pPr lvl="1"/>
            <a:r>
              <a:rPr lang="en-US" dirty="0"/>
              <a:t> Some Friends offered to open an account in their name, and we use the account, But if funds in the account at Christmas taxes apply and forms to be completed. </a:t>
            </a:r>
          </a:p>
        </p:txBody>
      </p:sp>
      <p:sp>
        <p:nvSpPr>
          <p:cNvPr id="4" name="Footer Placeholder 3">
            <a:extLst>
              <a:ext uri="{FF2B5EF4-FFF2-40B4-BE49-F238E27FC236}">
                <a16:creationId xmlns:a16="http://schemas.microsoft.com/office/drawing/2014/main" id="{AC20EFDD-8675-A353-AE37-79E6D1C826F6}"/>
              </a:ext>
            </a:extLst>
          </p:cNvPr>
          <p:cNvSpPr>
            <a:spLocks noGrp="1"/>
          </p:cNvSpPr>
          <p:nvPr>
            <p:ph type="ftr" sz="quarter" idx="11"/>
          </p:nvPr>
        </p:nvSpPr>
        <p:spPr/>
        <p:txBody>
          <a:bodyPr/>
          <a:lstStyle/>
          <a:p>
            <a:r>
              <a:rPr lang="en-AU"/>
              <a:t>www.keldavis.com</a:t>
            </a:r>
            <a:endParaRPr lang="en-AU" dirty="0"/>
          </a:p>
        </p:txBody>
      </p:sp>
      <p:pic>
        <p:nvPicPr>
          <p:cNvPr id="3074" name="Picture 2" descr="Produktbild">
            <a:extLst>
              <a:ext uri="{FF2B5EF4-FFF2-40B4-BE49-F238E27FC236}">
                <a16:creationId xmlns:a16="http://schemas.microsoft.com/office/drawing/2014/main" id="{B2D5AFE3-363A-1411-8FCC-FADCD64C53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174" y="0"/>
            <a:ext cx="1987826" cy="19878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4A26FCF-B6BC-9AEA-00CE-681D730B70E0}"/>
              </a:ext>
            </a:extLst>
          </p:cNvPr>
          <p:cNvSpPr txBox="1"/>
          <p:nvPr/>
        </p:nvSpPr>
        <p:spPr>
          <a:xfrm>
            <a:off x="546652" y="5686378"/>
            <a:ext cx="7414591" cy="738664"/>
          </a:xfrm>
          <a:prstGeom prst="rect">
            <a:avLst/>
          </a:prstGeom>
          <a:noFill/>
        </p:spPr>
        <p:txBody>
          <a:bodyPr wrap="square" rtlCol="0">
            <a:spAutoFit/>
          </a:bodyPr>
          <a:lstStyle/>
          <a:p>
            <a:r>
              <a:rPr lang="en-US" dirty="0"/>
              <a:t>My comment:  Reaction is all based around FEAR from USA central bank control.</a:t>
            </a:r>
          </a:p>
          <a:p>
            <a:r>
              <a:rPr lang="en-US" dirty="0"/>
              <a:t>Fear comes from USA banking regulations, and Australia is a ‘</a:t>
            </a:r>
            <a:r>
              <a:rPr lang="en-US" b="1" i="1" dirty="0"/>
              <a:t>non preferred location</a:t>
            </a:r>
            <a:r>
              <a:rPr lang="en-US" dirty="0"/>
              <a:t>’</a:t>
            </a:r>
          </a:p>
          <a:p>
            <a:endParaRPr lang="en-AU" dirty="0"/>
          </a:p>
        </p:txBody>
      </p:sp>
    </p:spTree>
    <p:extLst>
      <p:ext uri="{BB962C8B-B14F-4D97-AF65-F5344CB8AC3E}">
        <p14:creationId xmlns:p14="http://schemas.microsoft.com/office/powerpoint/2010/main" val="339016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8" name="Rectangle 1037">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040" name="Rectangle 1039">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1042" name="Straight Connector 1041">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Banca Valsabbina - Wikipedia">
            <a:extLst>
              <a:ext uri="{FF2B5EF4-FFF2-40B4-BE49-F238E27FC236}">
                <a16:creationId xmlns:a16="http://schemas.microsoft.com/office/drawing/2014/main" id="{1DC02D41-8993-130A-4E5F-269D4C913A49}"/>
              </a:ext>
            </a:extLst>
          </p:cNvPr>
          <p:cNvPicPr>
            <a:picLocks noChangeAspect="1" noChangeArrowheads="1"/>
          </p:cNvPicPr>
          <p:nvPr/>
        </p:nvPicPr>
        <p:blipFill rotWithShape="1">
          <a:blip r:embed="rId2">
            <a:duotone>
              <a:schemeClr val="bg2">
                <a:shade val="45000"/>
                <a:satMod val="135000"/>
              </a:schemeClr>
              <a:prstClr val="white"/>
            </a:duotone>
            <a:alphaModFix amt="35000"/>
            <a:extLst>
              <a:ext uri="{28A0092B-C50C-407E-A947-70E740481C1C}">
                <a14:useLocalDpi xmlns:a14="http://schemas.microsoft.com/office/drawing/2010/main" val="0"/>
              </a:ext>
            </a:extLst>
          </a:blip>
          <a:srcRect l="14026" r="12372" b="2"/>
          <a:stretch/>
        </p:blipFill>
        <p:spPr bwMode="auto">
          <a:xfrm>
            <a:off x="20" y="10"/>
            <a:ext cx="9143980" cy="6857990"/>
          </a:xfrm>
          <a:prstGeom prst="rect">
            <a:avLst/>
          </a:prstGeom>
          <a:noFill/>
          <a:extLst>
            <a:ext uri="{909E8E84-426E-40DD-AFC4-6F175D3DCCD1}">
              <a14:hiddenFill xmlns:a14="http://schemas.microsoft.com/office/drawing/2010/main">
                <a:solidFill>
                  <a:srgbClr val="FFFFFF"/>
                </a:solidFill>
              </a14:hiddenFill>
            </a:ext>
          </a:extLst>
        </p:spPr>
      </p:pic>
      <p:cxnSp>
        <p:nvCxnSpPr>
          <p:cNvPr id="1037" name="Straight Connector 1036">
            <a:extLst>
              <a:ext uri="{FF2B5EF4-FFF2-40B4-BE49-F238E27FC236}">
                <a16:creationId xmlns:a16="http://schemas.microsoft.com/office/drawing/2014/main" id="{E9F7CBA9-9D9B-479F-AAB5-BF785971CD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176FBD0-9DF8-53E9-B212-6B761E171B85}"/>
              </a:ext>
            </a:extLst>
          </p:cNvPr>
          <p:cNvSpPr>
            <a:spLocks noGrp="1"/>
          </p:cNvSpPr>
          <p:nvPr>
            <p:ph type="title"/>
          </p:nvPr>
        </p:nvSpPr>
        <p:spPr>
          <a:xfrm>
            <a:off x="822960" y="139148"/>
            <a:ext cx="7543800" cy="605801"/>
          </a:xfrm>
        </p:spPr>
        <p:txBody>
          <a:bodyPr vert="horz" lIns="91440" tIns="45720" rIns="91440" bIns="45720" rtlCol="0" anchor="b">
            <a:normAutofit fontScale="90000"/>
          </a:bodyPr>
          <a:lstStyle/>
          <a:p>
            <a:r>
              <a:rPr lang="en-US" kern="1200" spc="-50" baseline="0" dirty="0">
                <a:solidFill>
                  <a:schemeClr val="tx1">
                    <a:lumMod val="75000"/>
                    <a:lumOff val="25000"/>
                  </a:schemeClr>
                </a:solidFill>
                <a:latin typeface="+mj-lt"/>
                <a:ea typeface="+mj-ea"/>
                <a:cs typeface="+mj-cs"/>
              </a:rPr>
              <a:t>Italian Bank Account </a:t>
            </a:r>
            <a:r>
              <a:rPr lang="en-AU" dirty="0"/>
              <a:t>€</a:t>
            </a:r>
            <a:endParaRPr lang="en-US" kern="1200" spc="-50" baseline="0" dirty="0">
              <a:solidFill>
                <a:schemeClr val="tx1">
                  <a:lumMod val="75000"/>
                  <a:lumOff val="25000"/>
                </a:schemeClr>
              </a:solidFill>
              <a:latin typeface="+mj-lt"/>
              <a:ea typeface="+mj-ea"/>
              <a:cs typeface="+mj-cs"/>
            </a:endParaRPr>
          </a:p>
        </p:txBody>
      </p:sp>
      <p:sp>
        <p:nvSpPr>
          <p:cNvPr id="3" name="Content Placeholder 2">
            <a:extLst>
              <a:ext uri="{FF2B5EF4-FFF2-40B4-BE49-F238E27FC236}">
                <a16:creationId xmlns:a16="http://schemas.microsoft.com/office/drawing/2014/main" id="{2BB434C9-E6E8-1A53-DBC7-6FF9A6ADD6D9}"/>
              </a:ext>
            </a:extLst>
          </p:cNvPr>
          <p:cNvSpPr>
            <a:spLocks noGrp="1"/>
          </p:cNvSpPr>
          <p:nvPr>
            <p:ph idx="1"/>
          </p:nvPr>
        </p:nvSpPr>
        <p:spPr>
          <a:xfrm>
            <a:off x="139148" y="745435"/>
            <a:ext cx="8726555" cy="5588395"/>
          </a:xfrm>
        </p:spPr>
        <p:txBody>
          <a:bodyPr vert="horz" lIns="0" tIns="45720" rIns="0" bIns="45720" rtlCol="0">
            <a:normAutofit fontScale="77500" lnSpcReduction="20000"/>
          </a:bodyPr>
          <a:lstStyle/>
          <a:p>
            <a:pPr>
              <a:buFont typeface="Wingdings" panose="05000000000000000000" pitchFamily="2" charset="2"/>
              <a:buChar char="Ø"/>
            </a:pPr>
            <a:r>
              <a:rPr lang="en-US" sz="2400" dirty="0"/>
              <a:t> We must have </a:t>
            </a:r>
            <a:r>
              <a:rPr lang="en-US" sz="2400" b="1" dirty="0"/>
              <a:t>NO relationship </a:t>
            </a:r>
            <a:r>
              <a:rPr lang="en-US" sz="2400" dirty="0"/>
              <a:t>with USA - banks, personal or businesses permitted. </a:t>
            </a:r>
          </a:p>
          <a:p>
            <a:pPr>
              <a:buFont typeface="Wingdings" panose="05000000000000000000" pitchFamily="2" charset="2"/>
              <a:buChar char="Ø"/>
            </a:pPr>
            <a:r>
              <a:rPr lang="en-US" sz="2400" dirty="0"/>
              <a:t> Australian T.F.N. + </a:t>
            </a:r>
            <a:r>
              <a:rPr lang="en-US" sz="2400" dirty="0" err="1"/>
              <a:t>CoF</a:t>
            </a:r>
            <a:r>
              <a:rPr lang="en-US" sz="2400" dirty="0"/>
              <a:t> required, must view original document. (all cross referenced) </a:t>
            </a:r>
          </a:p>
          <a:p>
            <a:pPr>
              <a:buFont typeface="Wingdings" panose="05000000000000000000" pitchFamily="2" charset="2"/>
              <a:buChar char="Ø"/>
            </a:pPr>
            <a:r>
              <a:rPr lang="en-US" sz="2400" dirty="0"/>
              <a:t> SIM card required FIRST. (CoF required for Italian SIM card.)</a:t>
            </a:r>
          </a:p>
          <a:p>
            <a:pPr>
              <a:buFont typeface="Wingdings" panose="05000000000000000000" pitchFamily="2" charset="2"/>
              <a:buChar char="Ø"/>
            </a:pPr>
            <a:r>
              <a:rPr lang="en-US" sz="2400" dirty="0"/>
              <a:t> We dropped into a small bank and asked could we establish a bank account, </a:t>
            </a:r>
          </a:p>
          <a:p>
            <a:pPr lvl="1">
              <a:buClr>
                <a:schemeClr val="accent1"/>
              </a:buClr>
            </a:pPr>
            <a:r>
              <a:rPr lang="en-US" sz="2400" dirty="0"/>
              <a:t> Marisa has the story of the bank director opening an account for us. 50 Euro required. </a:t>
            </a:r>
          </a:p>
          <a:p>
            <a:pPr lvl="1">
              <a:buClr>
                <a:schemeClr val="accent1"/>
              </a:buClr>
            </a:pPr>
            <a:r>
              <a:rPr lang="en-US" sz="2400" dirty="0"/>
              <a:t> Banca </a:t>
            </a:r>
            <a:r>
              <a:rPr lang="en-US" sz="2400" dirty="0" err="1"/>
              <a:t>Valsabbina</a:t>
            </a:r>
            <a:r>
              <a:rPr lang="en-US" sz="2400" dirty="0"/>
              <a:t> – 70 branches across Italy. Cost is $375 AUD / year. </a:t>
            </a:r>
          </a:p>
          <a:p>
            <a:pPr lvl="2">
              <a:buClr>
                <a:schemeClr val="accent1"/>
              </a:buClr>
            </a:pPr>
            <a:r>
              <a:rPr lang="en-US" sz="2400" dirty="0"/>
              <a:t> 186 </a:t>
            </a:r>
            <a:r>
              <a:rPr lang="en-AU" sz="1800" kern="100" dirty="0">
                <a:effectLst/>
                <a:latin typeface="Times New Roman" panose="02020603050405020304" pitchFamily="18" charset="0"/>
                <a:ea typeface="Aptos" panose="020B0004020202020204" pitchFamily="34" charset="0"/>
                <a:cs typeface="Times New Roman" panose="02020603050405020304" pitchFamily="18" charset="0"/>
              </a:rPr>
              <a:t>€ / </a:t>
            </a:r>
            <a:r>
              <a:rPr lang="en-US" sz="2400" dirty="0"/>
              <a:t>year </a:t>
            </a:r>
          </a:p>
          <a:p>
            <a:pPr lvl="2">
              <a:buClr>
                <a:schemeClr val="accent1"/>
              </a:buClr>
            </a:pPr>
            <a:r>
              <a:rPr lang="en-US" sz="2400" dirty="0"/>
              <a:t> Internet access 39.60 </a:t>
            </a:r>
            <a:r>
              <a:rPr lang="en-AU" sz="1800" kern="100" dirty="0">
                <a:effectLst/>
                <a:latin typeface="Times New Roman" panose="02020603050405020304" pitchFamily="18" charset="0"/>
                <a:ea typeface="Aptos" panose="020B0004020202020204" pitchFamily="34" charset="0"/>
                <a:cs typeface="Times New Roman" panose="02020603050405020304" pitchFamily="18" charset="0"/>
              </a:rPr>
              <a:t>€</a:t>
            </a:r>
            <a:r>
              <a:rPr lang="en-US" sz="2400" dirty="0"/>
              <a:t> </a:t>
            </a:r>
          </a:p>
          <a:p>
            <a:pPr lvl="2">
              <a:buClr>
                <a:schemeClr val="accent1"/>
              </a:buClr>
            </a:pPr>
            <a:r>
              <a:rPr lang="en-US" sz="2400" dirty="0"/>
              <a:t> 50% savings for residents</a:t>
            </a:r>
          </a:p>
          <a:p>
            <a:pPr lvl="2">
              <a:buClr>
                <a:schemeClr val="accent1"/>
              </a:buClr>
            </a:pPr>
            <a:r>
              <a:rPr lang="en-US" sz="2400" dirty="0"/>
              <a:t> 100K Italian gov guarantee</a:t>
            </a:r>
          </a:p>
          <a:p>
            <a:pPr>
              <a:buFont typeface="Wingdings" panose="05000000000000000000" pitchFamily="2" charset="2"/>
              <a:buChar char="Ø"/>
            </a:pPr>
            <a:r>
              <a:rPr lang="en-US" sz="2400" dirty="0"/>
              <a:t> If you have relatives or friends in Italy, it helps tremendously with KYC. </a:t>
            </a:r>
          </a:p>
          <a:p>
            <a:pPr lvl="1">
              <a:buClr>
                <a:schemeClr val="accent1"/>
              </a:buClr>
            </a:pPr>
            <a:r>
              <a:rPr lang="en-US" sz="2400" dirty="0"/>
              <a:t>Use the same banks they use. (They will know the people) </a:t>
            </a:r>
          </a:p>
          <a:p>
            <a:pPr lvl="1">
              <a:buClr>
                <a:schemeClr val="accent1"/>
              </a:buClr>
            </a:pPr>
            <a:r>
              <a:rPr lang="en-US" sz="2400" dirty="0"/>
              <a:t>IBAN is the number allocated to our account. (Not SWIFT and account number). One long string of letters and numbers to identify the account. </a:t>
            </a:r>
          </a:p>
          <a:p>
            <a:pPr lvl="1">
              <a:buClr>
                <a:schemeClr val="accent1"/>
              </a:buClr>
            </a:pPr>
            <a:r>
              <a:rPr lang="en-US" sz="2400" dirty="0"/>
              <a:t>Transfers are relatively easy, however recommended to advise the bank before large transfers done. </a:t>
            </a:r>
          </a:p>
          <a:p>
            <a:pPr>
              <a:buFont typeface="Wingdings" panose="05000000000000000000" pitchFamily="2" charset="2"/>
              <a:buChar char="Ø"/>
            </a:pPr>
            <a:r>
              <a:rPr lang="en-US" sz="2400" dirty="0"/>
              <a:t> Swiss banking and lawyer contacts were shocked we were able to open this account. (relatively easily)  </a:t>
            </a:r>
          </a:p>
        </p:txBody>
      </p:sp>
      <p:sp>
        <p:nvSpPr>
          <p:cNvPr id="1039" name="Rectangle 1038">
            <a:extLst>
              <a:ext uri="{FF2B5EF4-FFF2-40B4-BE49-F238E27FC236}">
                <a16:creationId xmlns:a16="http://schemas.microsoft.com/office/drawing/2014/main" id="{154480E5-678B-478F-9170-46502C5FB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041" name="Rectangle 1040">
            <a:extLst>
              <a:ext uri="{FF2B5EF4-FFF2-40B4-BE49-F238E27FC236}">
                <a16:creationId xmlns:a16="http://schemas.microsoft.com/office/drawing/2014/main" id="{B598D875-841B-47A7-B4C8-237DBCE2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6635A1F4-1B5D-DDC1-2D08-4F566ACFCDAB}"/>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153582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fade">
                                      <p:cBhvr>
                                        <p:cTn id="72" dur="500"/>
                                        <p:tgtEl>
                                          <p:spTgt spid="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
                                            <p:txEl>
                                              <p:pRg st="14" end="14"/>
                                            </p:txEl>
                                          </p:spTgt>
                                        </p:tgtEl>
                                        <p:attrNameLst>
                                          <p:attrName>style.visibility</p:attrName>
                                        </p:attrNameLst>
                                      </p:cBhvr>
                                      <p:to>
                                        <p:strVal val="visible"/>
                                      </p:to>
                                    </p:set>
                                    <p:animEffect transition="in" filter="fade">
                                      <p:cBhvr>
                                        <p:cTn id="77"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57" name="Rectangle 2056">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2059" name="Straight Connector 2058">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61" name="Rectangle 2060">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C0069F-1BE3-46D0-4688-3AEBBDF9D3B6}"/>
              </a:ext>
            </a:extLst>
          </p:cNvPr>
          <p:cNvSpPr>
            <a:spLocks noGrp="1"/>
          </p:cNvSpPr>
          <p:nvPr>
            <p:ph type="title"/>
          </p:nvPr>
        </p:nvSpPr>
        <p:spPr>
          <a:xfrm>
            <a:off x="3731078" y="218664"/>
            <a:ext cx="4931229" cy="1170840"/>
          </a:xfrm>
        </p:spPr>
        <p:txBody>
          <a:bodyPr vert="horz" lIns="91440" tIns="45720" rIns="91440" bIns="45720" rtlCol="0" anchor="b">
            <a:normAutofit/>
          </a:bodyPr>
          <a:lstStyle/>
          <a:p>
            <a:r>
              <a:rPr lang="en-US" kern="1200" spc="-50" baseline="0" dirty="0">
                <a:solidFill>
                  <a:schemeClr val="tx1">
                    <a:lumMod val="75000"/>
                    <a:lumOff val="25000"/>
                  </a:schemeClr>
                </a:solidFill>
                <a:latin typeface="+mj-lt"/>
                <a:ea typeface="+mj-ea"/>
                <a:cs typeface="+mj-cs"/>
              </a:rPr>
              <a:t>Italy </a:t>
            </a:r>
            <a:r>
              <a:rPr lang="en-US" kern="1200" spc="-50" baseline="0" dirty="0" err="1">
                <a:solidFill>
                  <a:schemeClr val="tx1">
                    <a:lumMod val="75000"/>
                    <a:lumOff val="25000"/>
                  </a:schemeClr>
                </a:solidFill>
                <a:latin typeface="+mj-lt"/>
                <a:ea typeface="+mj-ea"/>
                <a:cs typeface="+mj-cs"/>
              </a:rPr>
              <a:t>CoF</a:t>
            </a:r>
            <a:r>
              <a:rPr lang="en-US" kern="1200" spc="-50" baseline="0" dirty="0">
                <a:solidFill>
                  <a:schemeClr val="tx1">
                    <a:lumMod val="75000"/>
                    <a:lumOff val="25000"/>
                  </a:schemeClr>
                </a:solidFill>
                <a:latin typeface="+mj-lt"/>
                <a:ea typeface="+mj-ea"/>
                <a:cs typeface="+mj-cs"/>
              </a:rPr>
              <a:t> / Passport</a:t>
            </a:r>
          </a:p>
        </p:txBody>
      </p:sp>
      <p:pic>
        <p:nvPicPr>
          <p:cNvPr id="2050" name="Picture 2" descr="Want to buy the Colosseum in Rome? That's €77 billion, says Deloitte">
            <a:extLst>
              <a:ext uri="{FF2B5EF4-FFF2-40B4-BE49-F238E27FC236}">
                <a16:creationId xmlns:a16="http://schemas.microsoft.com/office/drawing/2014/main" id="{F818D50B-882A-9378-CBC7-ECD6BBB1F4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181" r="38737"/>
          <a:stretch/>
        </p:blipFill>
        <p:spPr bwMode="auto">
          <a:xfrm>
            <a:off x="475499" y="640081"/>
            <a:ext cx="3000986" cy="5314406"/>
          </a:xfrm>
          <a:prstGeom prst="rect">
            <a:avLst/>
          </a:prstGeom>
          <a:noFill/>
          <a:extLst>
            <a:ext uri="{909E8E84-426E-40DD-AFC4-6F175D3DCCD1}">
              <a14:hiddenFill xmlns:a14="http://schemas.microsoft.com/office/drawing/2010/main">
                <a:solidFill>
                  <a:srgbClr val="FFFFFF"/>
                </a:solidFill>
              </a14:hiddenFill>
            </a:ext>
          </a:extLst>
        </p:spPr>
      </p:pic>
      <p:cxnSp>
        <p:nvCxnSpPr>
          <p:cNvPr id="2063" name="Straight Connector 2062">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9575383-F72D-86DE-36C5-0EA98C23D41A}"/>
              </a:ext>
            </a:extLst>
          </p:cNvPr>
          <p:cNvSpPr>
            <a:spLocks noGrp="1"/>
          </p:cNvSpPr>
          <p:nvPr>
            <p:ph idx="1"/>
          </p:nvPr>
        </p:nvSpPr>
        <p:spPr>
          <a:xfrm>
            <a:off x="3731076" y="1448489"/>
            <a:ext cx="4931230" cy="4420606"/>
          </a:xfrm>
        </p:spPr>
        <p:txBody>
          <a:bodyPr vert="horz" lIns="0" tIns="45720" rIns="0" bIns="45720" rtlCol="0">
            <a:normAutofit/>
          </a:bodyPr>
          <a:lstStyle/>
          <a:p>
            <a:r>
              <a:rPr lang="en-US" sz="1400" dirty="0"/>
              <a:t>The starting point is the Codice of Fiscale (CoF - effectively a T.I.N.) </a:t>
            </a:r>
          </a:p>
          <a:p>
            <a:r>
              <a:rPr lang="en-US" sz="1400" dirty="0"/>
              <a:t> A Tax Identification Number (</a:t>
            </a:r>
            <a:r>
              <a:rPr lang="en-US" sz="1400" dirty="0" err="1"/>
              <a:t>CoF</a:t>
            </a:r>
            <a:r>
              <a:rPr lang="en-US" sz="1400" dirty="0"/>
              <a:t>)</a:t>
            </a:r>
          </a:p>
          <a:p>
            <a:pPr lvl="1">
              <a:buClr>
                <a:schemeClr val="accent1"/>
              </a:buClr>
            </a:pPr>
            <a:r>
              <a:rPr lang="en-US" sz="1400" dirty="0"/>
              <a:t> The number is derived from your sex (M/F) date of birth, country + random number.  </a:t>
            </a:r>
          </a:p>
          <a:p>
            <a:pPr lvl="1">
              <a:buClr>
                <a:schemeClr val="accent1"/>
              </a:buClr>
            </a:pPr>
            <a:r>
              <a:rPr lang="en-US" sz="1400" dirty="0"/>
              <a:t> Much easier to obtain a CoF with an E.U. Passport but can be done with an Australian passport. </a:t>
            </a:r>
          </a:p>
          <a:p>
            <a:pPr lvl="1">
              <a:buClr>
                <a:schemeClr val="accent1"/>
              </a:buClr>
            </a:pPr>
            <a:r>
              <a:rPr lang="en-US" sz="1400" dirty="0"/>
              <a:t> Italian residency can go back through to great grandparents for right of citizenship &amp; passports. </a:t>
            </a:r>
          </a:p>
          <a:p>
            <a:pPr lvl="1">
              <a:buClr>
                <a:schemeClr val="accent1"/>
              </a:buClr>
            </a:pPr>
            <a:r>
              <a:rPr lang="en-US" sz="1400" dirty="0"/>
              <a:t> However, it can take up to 2 years to get this. (you need to pushy and  politely aggressive) </a:t>
            </a:r>
          </a:p>
          <a:p>
            <a:pPr lvl="1">
              <a:buClr>
                <a:schemeClr val="accent1"/>
              </a:buClr>
            </a:pPr>
            <a:r>
              <a:rPr lang="en-US" sz="1400" dirty="0"/>
              <a:t> CoF is required for an Italian Mobile SIM card. </a:t>
            </a:r>
          </a:p>
          <a:p>
            <a:pPr lvl="1">
              <a:buClr>
                <a:schemeClr val="accent1"/>
              </a:buClr>
            </a:pPr>
            <a:r>
              <a:rPr lang="en-US" sz="1400" dirty="0"/>
              <a:t> Less that 183 days (or part days) Italian tax not applicable.</a:t>
            </a:r>
          </a:p>
          <a:p>
            <a:r>
              <a:rPr lang="en-US" sz="1400" dirty="0"/>
              <a:t> </a:t>
            </a:r>
            <a:r>
              <a:rPr lang="en-US" sz="1400" b="1" dirty="0"/>
              <a:t>Territorial Tax System </a:t>
            </a:r>
          </a:p>
          <a:p>
            <a:pPr>
              <a:buFont typeface="Wingdings" panose="05000000000000000000" pitchFamily="2" charset="2"/>
              <a:buChar char="Ø"/>
            </a:pPr>
            <a:r>
              <a:rPr lang="en-US" sz="1400" dirty="0"/>
              <a:t> Italian Tax is applicable after residing in Italy for 183 days (</a:t>
            </a:r>
            <a:r>
              <a:rPr lang="en-US" sz="1400" i="1" dirty="0"/>
              <a:t>or part days</a:t>
            </a:r>
            <a:r>
              <a:rPr lang="en-US" sz="1400" dirty="0"/>
              <a:t>) in a financial year. </a:t>
            </a:r>
          </a:p>
          <a:p>
            <a:pPr>
              <a:buFont typeface="Wingdings" panose="05000000000000000000" pitchFamily="2" charset="2"/>
              <a:buChar char="Ø"/>
            </a:pPr>
            <a:r>
              <a:rPr lang="en-US" sz="1400" i="1" dirty="0"/>
              <a:t> </a:t>
            </a:r>
            <a:r>
              <a:rPr lang="en-US" sz="1400" i="1" dirty="0" err="1"/>
              <a:t>Eg</a:t>
            </a:r>
            <a:r>
              <a:rPr lang="en-US" sz="1400" i="1" dirty="0"/>
              <a:t> landing by plane at 23:00 means in Italy that day. </a:t>
            </a:r>
            <a:endParaRPr lang="en-US" sz="1400" dirty="0"/>
          </a:p>
        </p:txBody>
      </p:sp>
      <p:sp>
        <p:nvSpPr>
          <p:cNvPr id="2065" name="Rectangle 2064">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067" name="Rectangle 2066">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FE5F643D-1846-7CB8-C54E-F3CF22DD2EC8}"/>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152437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C38FA-3F42-BD24-600E-3AFAD7EAABE8}"/>
              </a:ext>
            </a:extLst>
          </p:cNvPr>
          <p:cNvSpPr>
            <a:spLocks noGrp="1"/>
          </p:cNvSpPr>
          <p:nvPr>
            <p:ph type="title"/>
          </p:nvPr>
        </p:nvSpPr>
        <p:spPr/>
        <p:txBody>
          <a:bodyPr/>
          <a:lstStyle/>
          <a:p>
            <a:r>
              <a:rPr lang="en-US" i="0" dirty="0">
                <a:solidFill>
                  <a:schemeClr val="tx1"/>
                </a:solidFill>
                <a:effectLst/>
                <a:highlight>
                  <a:srgbClr val="FFFFFF"/>
                </a:highlight>
                <a:latin typeface="+mn-lt"/>
              </a:rPr>
              <a:t>Fiscal </a:t>
            </a:r>
            <a:r>
              <a:rPr lang="en-US" dirty="0">
                <a:solidFill>
                  <a:schemeClr val="tx1"/>
                </a:solidFill>
                <a:highlight>
                  <a:srgbClr val="FFFFFF"/>
                </a:highlight>
                <a:latin typeface="+mn-lt"/>
              </a:rPr>
              <a:t>R</a:t>
            </a:r>
            <a:r>
              <a:rPr lang="en-US" i="0" dirty="0">
                <a:solidFill>
                  <a:schemeClr val="tx1"/>
                </a:solidFill>
                <a:effectLst/>
                <a:highlight>
                  <a:srgbClr val="FFFFFF"/>
                </a:highlight>
                <a:latin typeface="+mn-lt"/>
              </a:rPr>
              <a:t>esident</a:t>
            </a:r>
            <a:endParaRPr lang="en-AU" dirty="0">
              <a:solidFill>
                <a:schemeClr val="tx1"/>
              </a:solidFill>
              <a:latin typeface="+mn-lt"/>
            </a:endParaRPr>
          </a:p>
        </p:txBody>
      </p:sp>
      <p:sp>
        <p:nvSpPr>
          <p:cNvPr id="3" name="Content Placeholder 2">
            <a:extLst>
              <a:ext uri="{FF2B5EF4-FFF2-40B4-BE49-F238E27FC236}">
                <a16:creationId xmlns:a16="http://schemas.microsoft.com/office/drawing/2014/main" id="{1544E17F-0945-E4A1-4694-52028D0F27BC}"/>
              </a:ext>
            </a:extLst>
          </p:cNvPr>
          <p:cNvSpPr>
            <a:spLocks noGrp="1"/>
          </p:cNvSpPr>
          <p:nvPr>
            <p:ph idx="1"/>
          </p:nvPr>
        </p:nvSpPr>
        <p:spPr>
          <a:xfrm>
            <a:off x="445275" y="1240077"/>
            <a:ext cx="4554107" cy="4363999"/>
          </a:xfrm>
        </p:spPr>
        <p:txBody>
          <a:bodyPr>
            <a:noAutofit/>
          </a:bodyPr>
          <a:lstStyle/>
          <a:p>
            <a:pPr algn="l"/>
            <a:r>
              <a:rPr lang="en-US" sz="1600" b="1" i="0" dirty="0">
                <a:solidFill>
                  <a:schemeClr val="tx1"/>
                </a:solidFill>
                <a:effectLst/>
                <a:highlight>
                  <a:srgbClr val="FFFFFF"/>
                </a:highlight>
              </a:rPr>
              <a:t>How to become a fiscal resident in Italy EU passport</a:t>
            </a:r>
          </a:p>
          <a:p>
            <a:pPr algn="l"/>
            <a:r>
              <a:rPr lang="en-US" sz="1600" b="0" i="0" dirty="0">
                <a:solidFill>
                  <a:schemeClr val="tx1"/>
                </a:solidFill>
                <a:effectLst/>
                <a:highlight>
                  <a:srgbClr val="FFFFFF"/>
                </a:highlight>
              </a:rPr>
              <a:t>Your </a:t>
            </a:r>
            <a:r>
              <a:rPr lang="en-US" sz="1600" b="0" i="0" dirty="0" err="1">
                <a:solidFill>
                  <a:schemeClr val="tx1"/>
                </a:solidFill>
                <a:effectLst/>
                <a:highlight>
                  <a:srgbClr val="FFFFFF"/>
                </a:highlight>
              </a:rPr>
              <a:t>Codice</a:t>
            </a:r>
            <a:r>
              <a:rPr lang="en-US" sz="1600" b="0" i="0" dirty="0">
                <a:solidFill>
                  <a:schemeClr val="tx1"/>
                </a:solidFill>
                <a:effectLst/>
                <a:highlight>
                  <a:srgbClr val="FFFFFF"/>
                </a:highlight>
              </a:rPr>
              <a:t> </a:t>
            </a:r>
            <a:r>
              <a:rPr lang="en-US" sz="1600" b="0" i="0" dirty="0" err="1">
                <a:solidFill>
                  <a:schemeClr val="tx1"/>
                </a:solidFill>
                <a:effectLst/>
                <a:highlight>
                  <a:srgbClr val="FFFFFF"/>
                </a:highlight>
              </a:rPr>
              <a:t>Fiscale</a:t>
            </a:r>
            <a:r>
              <a:rPr lang="en-US" sz="1600" dirty="0">
                <a:solidFill>
                  <a:schemeClr val="tx1"/>
                </a:solidFill>
                <a:highlight>
                  <a:srgbClr val="FFFFFF"/>
                </a:highlight>
              </a:rPr>
              <a:t> is</a:t>
            </a:r>
            <a:r>
              <a:rPr lang="en-US" sz="1600" b="0" i="0" dirty="0">
                <a:solidFill>
                  <a:schemeClr val="tx1"/>
                </a:solidFill>
                <a:effectLst/>
                <a:highlight>
                  <a:srgbClr val="FFFFFF"/>
                </a:highlight>
              </a:rPr>
              <a:t> based on several personal information, name, date and place of birth, citizenship, and a domicile, showing a valid ID document, any Embassy, Consulate and </a:t>
            </a:r>
            <a:r>
              <a:rPr lang="en-US" sz="1600" b="0" i="0" dirty="0" err="1">
                <a:solidFill>
                  <a:schemeClr val="tx1"/>
                </a:solidFill>
                <a:effectLst/>
                <a:highlight>
                  <a:srgbClr val="FFFFFF"/>
                </a:highlight>
              </a:rPr>
              <a:t>Agenzia</a:t>
            </a:r>
            <a:r>
              <a:rPr lang="en-US" sz="1600" b="0" i="0" dirty="0">
                <a:solidFill>
                  <a:schemeClr val="tx1"/>
                </a:solidFill>
                <a:effectLst/>
                <a:highlight>
                  <a:srgbClr val="FFFFFF"/>
                </a:highlight>
              </a:rPr>
              <a:t> </a:t>
            </a:r>
            <a:r>
              <a:rPr lang="en-US" sz="1600" b="0" i="0" dirty="0" err="1">
                <a:solidFill>
                  <a:schemeClr val="tx1"/>
                </a:solidFill>
                <a:effectLst/>
                <a:highlight>
                  <a:srgbClr val="FFFFFF"/>
                </a:highlight>
              </a:rPr>
              <a:t>delle</a:t>
            </a:r>
            <a:r>
              <a:rPr lang="en-US" sz="1600" b="0" i="0" dirty="0">
                <a:solidFill>
                  <a:schemeClr val="tx1"/>
                </a:solidFill>
                <a:effectLst/>
                <a:highlight>
                  <a:srgbClr val="FFFFFF"/>
                </a:highlight>
              </a:rPr>
              <a:t> </a:t>
            </a:r>
            <a:r>
              <a:rPr lang="en-US" sz="1600" b="0" i="0" dirty="0" err="1">
                <a:solidFill>
                  <a:schemeClr val="tx1"/>
                </a:solidFill>
                <a:effectLst/>
                <a:highlight>
                  <a:srgbClr val="FFFFFF"/>
                </a:highlight>
              </a:rPr>
              <a:t>Entrate</a:t>
            </a:r>
            <a:r>
              <a:rPr lang="en-US" sz="1600" b="0" i="0" dirty="0">
                <a:solidFill>
                  <a:schemeClr val="tx1"/>
                </a:solidFill>
                <a:effectLst/>
                <a:highlight>
                  <a:srgbClr val="FFFFFF"/>
                </a:highlight>
              </a:rPr>
              <a:t> local office can issue one.</a:t>
            </a:r>
          </a:p>
          <a:p>
            <a:pPr algn="l"/>
            <a:r>
              <a:rPr lang="en-US" sz="1600" b="0" i="0" dirty="0">
                <a:solidFill>
                  <a:schemeClr val="tx1"/>
                </a:solidFill>
                <a:effectLst/>
                <a:highlight>
                  <a:srgbClr val="FFFFFF"/>
                </a:highlight>
              </a:rPr>
              <a:t>Having a </a:t>
            </a:r>
            <a:r>
              <a:rPr lang="en-US" sz="1600" b="0" i="0" dirty="0" err="1">
                <a:solidFill>
                  <a:schemeClr val="tx1"/>
                </a:solidFill>
                <a:effectLst/>
                <a:highlight>
                  <a:srgbClr val="FFFFFF"/>
                </a:highlight>
              </a:rPr>
              <a:t>Codice</a:t>
            </a:r>
            <a:r>
              <a:rPr lang="en-US" sz="1600" b="0" i="0" dirty="0">
                <a:solidFill>
                  <a:schemeClr val="tx1"/>
                </a:solidFill>
                <a:effectLst/>
                <a:highlight>
                  <a:srgbClr val="FFFFFF"/>
                </a:highlight>
              </a:rPr>
              <a:t> </a:t>
            </a:r>
            <a:r>
              <a:rPr lang="en-US" sz="1600" b="0" i="0" dirty="0" err="1">
                <a:solidFill>
                  <a:schemeClr val="tx1"/>
                </a:solidFill>
                <a:effectLst/>
                <a:highlight>
                  <a:srgbClr val="FFFFFF"/>
                </a:highlight>
              </a:rPr>
              <a:t>Fiscale</a:t>
            </a:r>
            <a:r>
              <a:rPr lang="en-US" sz="1600" b="0" i="0" dirty="0">
                <a:solidFill>
                  <a:schemeClr val="tx1"/>
                </a:solidFill>
                <a:effectLst/>
                <a:highlight>
                  <a:srgbClr val="FFFFFF"/>
                </a:highlight>
              </a:rPr>
              <a:t> </a:t>
            </a:r>
            <a:r>
              <a:rPr lang="en-US" sz="1600" b="1" i="0" dirty="0">
                <a:solidFill>
                  <a:schemeClr val="tx1"/>
                </a:solidFill>
                <a:effectLst/>
                <a:highlight>
                  <a:srgbClr val="FFFFFF"/>
                </a:highlight>
              </a:rPr>
              <a:t>does not mean you become a tax resident of Italy </a:t>
            </a:r>
            <a:r>
              <a:rPr lang="en-US" sz="1600" b="0" i="0" dirty="0">
                <a:solidFill>
                  <a:schemeClr val="tx1"/>
                </a:solidFill>
                <a:effectLst/>
                <a:highlight>
                  <a:srgbClr val="FFFFFF"/>
                </a:highlight>
              </a:rPr>
              <a:t>anyway, the tax residency status is something you may/can get with your whole process of </a:t>
            </a:r>
            <a:r>
              <a:rPr lang="en-US" sz="1600" b="1" i="0" dirty="0">
                <a:solidFill>
                  <a:schemeClr val="tx1"/>
                </a:solidFill>
                <a:effectLst/>
                <a:highlight>
                  <a:srgbClr val="FFFFFF"/>
                </a:highlight>
              </a:rPr>
              <a:t>moving the center of your interests. </a:t>
            </a:r>
          </a:p>
          <a:p>
            <a:pPr algn="l"/>
            <a:r>
              <a:rPr lang="en-US" sz="1600" b="0" i="0" dirty="0">
                <a:solidFill>
                  <a:schemeClr val="tx1"/>
                </a:solidFill>
                <a:effectLst/>
                <a:highlight>
                  <a:srgbClr val="FFFFFF"/>
                </a:highlight>
              </a:rPr>
              <a:t>It’s just a </a:t>
            </a:r>
            <a:r>
              <a:rPr lang="en-US" sz="1600" b="1" i="0" dirty="0">
                <a:solidFill>
                  <a:schemeClr val="tx1"/>
                </a:solidFill>
                <a:effectLst/>
                <a:highlight>
                  <a:srgbClr val="FFFFFF"/>
                </a:highlight>
              </a:rPr>
              <a:t>personal unique identification code </a:t>
            </a:r>
            <a:r>
              <a:rPr lang="en-US" sz="1600" b="0" i="0" dirty="0">
                <a:solidFill>
                  <a:schemeClr val="tx1"/>
                </a:solidFill>
                <a:effectLst/>
                <a:highlight>
                  <a:srgbClr val="FFFFFF"/>
                </a:highlight>
              </a:rPr>
              <a:t>you can use to open a bank account in Italy, to rent, buy a property or start a business.</a:t>
            </a:r>
            <a:endParaRPr lang="en-AU" sz="1600" dirty="0">
              <a:solidFill>
                <a:schemeClr val="tx1"/>
              </a:solidFill>
            </a:endParaRPr>
          </a:p>
        </p:txBody>
      </p:sp>
      <p:sp>
        <p:nvSpPr>
          <p:cNvPr id="4" name="Footer Placeholder 3">
            <a:extLst>
              <a:ext uri="{FF2B5EF4-FFF2-40B4-BE49-F238E27FC236}">
                <a16:creationId xmlns:a16="http://schemas.microsoft.com/office/drawing/2014/main" id="{725D8AFB-CE44-752C-A144-F417AFC1BB6D}"/>
              </a:ext>
            </a:extLst>
          </p:cNvPr>
          <p:cNvSpPr>
            <a:spLocks noGrp="1"/>
          </p:cNvSpPr>
          <p:nvPr>
            <p:ph type="ftr" sz="quarter" idx="11"/>
          </p:nvPr>
        </p:nvSpPr>
        <p:spPr/>
        <p:txBody>
          <a:bodyPr/>
          <a:lstStyle/>
          <a:p>
            <a:r>
              <a:rPr lang="en-AU"/>
              <a:t>www.keldavis.com</a:t>
            </a:r>
            <a:endParaRPr lang="en-AU" dirty="0"/>
          </a:p>
        </p:txBody>
      </p:sp>
      <p:sp>
        <p:nvSpPr>
          <p:cNvPr id="6" name="TextBox 5">
            <a:extLst>
              <a:ext uri="{FF2B5EF4-FFF2-40B4-BE49-F238E27FC236}">
                <a16:creationId xmlns:a16="http://schemas.microsoft.com/office/drawing/2014/main" id="{A02D62B1-69CF-84D1-774D-A3786536082E}"/>
              </a:ext>
            </a:extLst>
          </p:cNvPr>
          <p:cNvSpPr txBox="1"/>
          <p:nvPr/>
        </p:nvSpPr>
        <p:spPr>
          <a:xfrm>
            <a:off x="634116" y="5908821"/>
            <a:ext cx="7921486" cy="246221"/>
          </a:xfrm>
          <a:prstGeom prst="rect">
            <a:avLst/>
          </a:prstGeom>
          <a:noFill/>
        </p:spPr>
        <p:txBody>
          <a:bodyPr wrap="square">
            <a:spAutoFit/>
          </a:bodyPr>
          <a:lstStyle/>
          <a:p>
            <a:r>
              <a:rPr lang="en-AU" sz="1000" dirty="0"/>
              <a:t>https://www.expertsforexpats.com/country/italy/finance/taxes-in-italy-for-expats-2023-and-2024/</a:t>
            </a:r>
          </a:p>
        </p:txBody>
      </p:sp>
      <p:pic>
        <p:nvPicPr>
          <p:cNvPr id="5122" name="Picture 2" descr="Fiscal Residency | InterNations">
            <a:extLst>
              <a:ext uri="{FF2B5EF4-FFF2-40B4-BE49-F238E27FC236}">
                <a16:creationId xmlns:a16="http://schemas.microsoft.com/office/drawing/2014/main" id="{E38425DD-B2A6-FC32-86B1-94D69330A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4085" y="2002746"/>
            <a:ext cx="3612046" cy="1761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6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Rectangle 7174">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7177" name="Rectangle 7176">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7179" name="Straight Connector 7178">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6905E22-6406-CB87-8CD3-44CDD8D47167}"/>
              </a:ext>
            </a:extLst>
          </p:cNvPr>
          <p:cNvSpPr>
            <a:spLocks noGrp="1"/>
          </p:cNvSpPr>
          <p:nvPr>
            <p:ph type="title"/>
          </p:nvPr>
        </p:nvSpPr>
        <p:spPr>
          <a:xfrm>
            <a:off x="822960" y="286604"/>
            <a:ext cx="7543800" cy="856396"/>
          </a:xfrm>
        </p:spPr>
        <p:txBody>
          <a:bodyPr vert="horz" lIns="91440" tIns="45720" rIns="91440" bIns="45720" rtlCol="0" anchor="b">
            <a:normAutofit/>
          </a:bodyPr>
          <a:lstStyle/>
          <a:p>
            <a:r>
              <a:rPr lang="en-US" kern="1200" spc="-50" baseline="0" dirty="0">
                <a:solidFill>
                  <a:schemeClr val="tx1">
                    <a:lumMod val="75000"/>
                    <a:lumOff val="25000"/>
                  </a:schemeClr>
                </a:solidFill>
                <a:latin typeface="+mj-lt"/>
                <a:ea typeface="+mj-ea"/>
                <a:cs typeface="+mj-cs"/>
              </a:rPr>
              <a:t>Resident in Italy</a:t>
            </a:r>
          </a:p>
        </p:txBody>
      </p:sp>
      <p:sp>
        <p:nvSpPr>
          <p:cNvPr id="3" name="Content Placeholder 2">
            <a:extLst>
              <a:ext uri="{FF2B5EF4-FFF2-40B4-BE49-F238E27FC236}">
                <a16:creationId xmlns:a16="http://schemas.microsoft.com/office/drawing/2014/main" id="{5AE3B8CD-7D69-6249-2168-A75BD2435B8F}"/>
              </a:ext>
            </a:extLst>
          </p:cNvPr>
          <p:cNvSpPr>
            <a:spLocks noGrp="1"/>
          </p:cNvSpPr>
          <p:nvPr>
            <p:ph idx="1"/>
          </p:nvPr>
        </p:nvSpPr>
        <p:spPr>
          <a:xfrm>
            <a:off x="457200" y="1143001"/>
            <a:ext cx="5206999" cy="4726094"/>
          </a:xfrm>
        </p:spPr>
        <p:txBody>
          <a:bodyPr vert="horz" lIns="0" tIns="45720" rIns="0" bIns="45720" rtlCol="0">
            <a:noAutofit/>
          </a:bodyPr>
          <a:lstStyle/>
          <a:p>
            <a:r>
              <a:rPr lang="en-US" sz="1600" b="0" i="0" dirty="0">
                <a:effectLst/>
              </a:rPr>
              <a:t>Individuals with permanent resident status pay tax on income earned both in Italy and overseas. </a:t>
            </a:r>
          </a:p>
          <a:p>
            <a:r>
              <a:rPr lang="en-US" sz="1600" b="0" i="0" dirty="0">
                <a:effectLst/>
              </a:rPr>
              <a:t>Non-residents pay the tax only on income earned in Italy. </a:t>
            </a:r>
          </a:p>
          <a:p>
            <a:r>
              <a:rPr lang="en-US" sz="1600" b="0" i="0" dirty="0">
                <a:effectLst/>
              </a:rPr>
              <a:t>Imposta sui redditi delle persone fisiche (IRPEF) or Personal Income Tax (PIT)  is progressive; it increases with the income amount. </a:t>
            </a:r>
          </a:p>
          <a:p>
            <a:pPr>
              <a:buFont typeface="Wingdings" panose="05000000000000000000" pitchFamily="2" charset="2"/>
              <a:buChar char="Ø"/>
            </a:pPr>
            <a:r>
              <a:rPr lang="en-US" sz="1600" dirty="0"/>
              <a:t> EU citizen to become Resident</a:t>
            </a:r>
          </a:p>
          <a:p>
            <a:pPr lvl="1">
              <a:buClr>
                <a:schemeClr val="accent1"/>
              </a:buClr>
            </a:pPr>
            <a:r>
              <a:rPr lang="en-US" sz="1600" dirty="0"/>
              <a:t> Minimum of 5,000 euro in a bank account</a:t>
            </a:r>
          </a:p>
          <a:p>
            <a:pPr lvl="1">
              <a:buClr>
                <a:schemeClr val="accent1"/>
              </a:buClr>
            </a:pPr>
            <a:r>
              <a:rPr lang="en-US" sz="1600" dirty="0"/>
              <a:t> Property lease of 1 year  </a:t>
            </a:r>
          </a:p>
          <a:p>
            <a:pPr lvl="1">
              <a:buClr>
                <a:schemeClr val="accent1"/>
              </a:buClr>
            </a:pPr>
            <a:r>
              <a:rPr lang="en-US" sz="1600" dirty="0"/>
              <a:t> 1 year private health insurance </a:t>
            </a:r>
          </a:p>
          <a:p>
            <a:pPr>
              <a:buFont typeface="Wingdings" panose="05000000000000000000" pitchFamily="2" charset="2"/>
              <a:buChar char="Ø"/>
            </a:pPr>
            <a:r>
              <a:rPr lang="en-US" sz="1600" dirty="0"/>
              <a:t> Non EU passport, VISA to enter Italy, </a:t>
            </a:r>
          </a:p>
          <a:p>
            <a:pPr lvl="1">
              <a:buClr>
                <a:schemeClr val="accent1"/>
              </a:buClr>
            </a:pPr>
            <a:r>
              <a:rPr lang="en-US" sz="1600" dirty="0"/>
              <a:t> 31,000 euro from NON employment sources, </a:t>
            </a:r>
          </a:p>
          <a:p>
            <a:pPr lvl="1">
              <a:buClr>
                <a:schemeClr val="accent1"/>
              </a:buClr>
            </a:pPr>
            <a:r>
              <a:rPr lang="en-US" sz="1600" dirty="0"/>
              <a:t> pension, </a:t>
            </a:r>
          </a:p>
          <a:p>
            <a:pPr lvl="1">
              <a:buClr>
                <a:schemeClr val="accent1"/>
              </a:buClr>
            </a:pPr>
            <a:r>
              <a:rPr lang="en-US" sz="1600" dirty="0"/>
              <a:t> dividends, </a:t>
            </a:r>
          </a:p>
          <a:p>
            <a:pPr lvl="1">
              <a:buClr>
                <a:schemeClr val="accent1"/>
              </a:buClr>
            </a:pPr>
            <a:r>
              <a:rPr lang="en-US" sz="1600" dirty="0"/>
              <a:t> real estate income etc </a:t>
            </a:r>
          </a:p>
        </p:txBody>
      </p:sp>
      <p:pic>
        <p:nvPicPr>
          <p:cNvPr id="7170" name="Picture 2" descr="Planning a Trip to Venice, Italy - Best Travel Tips - MustGo">
            <a:extLst>
              <a:ext uri="{FF2B5EF4-FFF2-40B4-BE49-F238E27FC236}">
                <a16:creationId xmlns:a16="http://schemas.microsoft.com/office/drawing/2014/main" id="{7AE25CC0-A392-DFFE-5132-952ADFD30B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588" r="9674" b="5"/>
          <a:stretch/>
        </p:blipFill>
        <p:spPr bwMode="auto">
          <a:xfrm>
            <a:off x="6015427" y="1916318"/>
            <a:ext cx="2351332" cy="3471012"/>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48FC9A16-56B2-C34F-4715-52034BC1A181}"/>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267372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E6DBB-88C6-B6A4-0C10-3A0926F7592C}"/>
              </a:ext>
            </a:extLst>
          </p:cNvPr>
          <p:cNvSpPr>
            <a:spLocks noGrp="1"/>
          </p:cNvSpPr>
          <p:nvPr>
            <p:ph type="title"/>
          </p:nvPr>
        </p:nvSpPr>
        <p:spPr>
          <a:xfrm>
            <a:off x="629146" y="154097"/>
            <a:ext cx="7714754" cy="953472"/>
          </a:xfrm>
        </p:spPr>
        <p:txBody>
          <a:bodyPr/>
          <a:lstStyle/>
          <a:p>
            <a:r>
              <a:rPr lang="en-US" b="1" dirty="0"/>
              <a:t>Foreign Held Assets</a:t>
            </a:r>
            <a:endParaRPr lang="en-AU" b="1" dirty="0"/>
          </a:p>
        </p:txBody>
      </p:sp>
      <p:sp>
        <p:nvSpPr>
          <p:cNvPr id="3" name="Content Placeholder 2">
            <a:extLst>
              <a:ext uri="{FF2B5EF4-FFF2-40B4-BE49-F238E27FC236}">
                <a16:creationId xmlns:a16="http://schemas.microsoft.com/office/drawing/2014/main" id="{2A8F64C2-B1F7-730F-00FA-3E3AAA29146E}"/>
              </a:ext>
            </a:extLst>
          </p:cNvPr>
          <p:cNvSpPr>
            <a:spLocks noGrp="1"/>
          </p:cNvSpPr>
          <p:nvPr>
            <p:ph idx="1"/>
          </p:nvPr>
        </p:nvSpPr>
        <p:spPr>
          <a:xfrm>
            <a:off x="278296" y="1107569"/>
            <a:ext cx="8458199" cy="4761525"/>
          </a:xfrm>
        </p:spPr>
        <p:txBody>
          <a:bodyPr>
            <a:noAutofit/>
          </a:bodyPr>
          <a:lstStyle/>
          <a:p>
            <a:pPr algn="l"/>
            <a:r>
              <a:rPr lang="en-US" sz="1400" b="0" i="0" dirty="0">
                <a:solidFill>
                  <a:schemeClr val="tx1"/>
                </a:solidFill>
                <a:effectLst/>
                <a:highlight>
                  <a:srgbClr val="FFFFFF"/>
                </a:highlight>
              </a:rPr>
              <a:t>As a tax resident of Italy, you are required to disclose your </a:t>
            </a:r>
            <a:r>
              <a:rPr lang="en-US" sz="1400" b="1" i="0" dirty="0">
                <a:solidFill>
                  <a:schemeClr val="tx1"/>
                </a:solidFill>
                <a:effectLst/>
                <a:highlight>
                  <a:srgbClr val="FFFFFF"/>
                </a:highlight>
              </a:rPr>
              <a:t>foreign held assets </a:t>
            </a:r>
            <a:r>
              <a:rPr lang="en-US" sz="1400" b="0" i="0" dirty="0">
                <a:solidFill>
                  <a:schemeClr val="tx1"/>
                </a:solidFill>
                <a:effectLst/>
                <a:highlight>
                  <a:srgbClr val="FFFFFF"/>
                </a:highlight>
              </a:rPr>
              <a:t>and pay </a:t>
            </a:r>
            <a:r>
              <a:rPr lang="en-US" sz="1400" b="1" i="0" dirty="0">
                <a:solidFill>
                  <a:schemeClr val="tx1"/>
                </a:solidFill>
                <a:effectLst/>
                <a:highlight>
                  <a:srgbClr val="FFFFFF"/>
                </a:highlight>
              </a:rPr>
              <a:t>wealth tax </a:t>
            </a:r>
            <a:r>
              <a:rPr lang="en-US" sz="1400" b="0" i="0" dirty="0">
                <a:solidFill>
                  <a:schemeClr val="tx1"/>
                </a:solidFill>
                <a:effectLst/>
                <a:highlight>
                  <a:srgbClr val="FFFFFF"/>
                </a:highlight>
              </a:rPr>
              <a:t>when due; you must also disclose the assets of which you are the </a:t>
            </a:r>
            <a:r>
              <a:rPr lang="en-US" sz="1400" b="1" i="0" dirty="0">
                <a:solidFill>
                  <a:schemeClr val="tx1"/>
                </a:solidFill>
                <a:effectLst/>
                <a:highlight>
                  <a:srgbClr val="FFFFFF"/>
                </a:highlight>
              </a:rPr>
              <a:t>ultimate beneficiary </a:t>
            </a:r>
            <a:r>
              <a:rPr lang="en-US" sz="1400" b="0" i="0" dirty="0">
                <a:solidFill>
                  <a:schemeClr val="tx1"/>
                </a:solidFill>
                <a:effectLst/>
                <a:highlight>
                  <a:srgbClr val="FFFFFF"/>
                </a:highlight>
              </a:rPr>
              <a:t>despite not being in your name (</a:t>
            </a:r>
            <a:r>
              <a:rPr lang="en-US" sz="1400" b="1" i="0" dirty="0">
                <a:solidFill>
                  <a:schemeClr val="tx1"/>
                </a:solidFill>
                <a:effectLst/>
                <a:highlight>
                  <a:srgbClr val="FFFFFF"/>
                </a:highlight>
              </a:rPr>
              <a:t>normally this happens when you are the beneficiary of a trust,</a:t>
            </a:r>
            <a:r>
              <a:rPr lang="en-US" sz="1400" b="0" i="0" dirty="0">
                <a:solidFill>
                  <a:schemeClr val="tx1"/>
                </a:solidFill>
                <a:effectLst/>
                <a:highlight>
                  <a:srgbClr val="FFFFFF"/>
                </a:highlight>
              </a:rPr>
              <a:t> for example). So you’ll be required to pay a wealth tax, for example, on:</a:t>
            </a:r>
          </a:p>
          <a:p>
            <a:pPr algn="l"/>
            <a:endParaRPr lang="en-US" sz="1400" b="0" i="0" dirty="0">
              <a:solidFill>
                <a:schemeClr val="tx1"/>
              </a:solidFill>
              <a:effectLst/>
              <a:highlight>
                <a:srgbClr val="FFFFFF"/>
              </a:highlight>
            </a:endParaRPr>
          </a:p>
          <a:p>
            <a:pPr algn="l"/>
            <a:endParaRPr lang="en-US" sz="1400" b="0" i="0" dirty="0">
              <a:solidFill>
                <a:schemeClr val="tx1"/>
              </a:solidFill>
              <a:effectLst/>
              <a:highlight>
                <a:srgbClr val="FFFFFF"/>
              </a:highlight>
            </a:endParaRPr>
          </a:p>
          <a:p>
            <a:pPr algn="l"/>
            <a:endParaRPr lang="en-US" sz="1400" dirty="0">
              <a:solidFill>
                <a:schemeClr val="tx1"/>
              </a:solidFill>
              <a:highlight>
                <a:srgbClr val="FFFFFF"/>
              </a:highlight>
            </a:endParaRPr>
          </a:p>
          <a:p>
            <a:pPr algn="l"/>
            <a:endParaRPr lang="en-US" sz="1400" b="0" i="0" dirty="0">
              <a:solidFill>
                <a:schemeClr val="tx1"/>
              </a:solidFill>
              <a:effectLst/>
              <a:highlight>
                <a:srgbClr val="FFFFFF"/>
              </a:highlight>
            </a:endParaRPr>
          </a:p>
          <a:p>
            <a:pPr marL="0" indent="0" algn="l">
              <a:buNone/>
            </a:pPr>
            <a:endParaRPr lang="en-US" sz="1400" b="0" i="0" dirty="0">
              <a:solidFill>
                <a:schemeClr val="tx1"/>
              </a:solidFill>
              <a:effectLst/>
              <a:highlight>
                <a:srgbClr val="FFFFFF"/>
              </a:highlight>
            </a:endParaRPr>
          </a:p>
          <a:p>
            <a:pPr marL="0" indent="0" algn="l">
              <a:buNone/>
            </a:pPr>
            <a:r>
              <a:rPr lang="en-US" sz="1400" b="0" i="0" dirty="0">
                <a:solidFill>
                  <a:schemeClr val="tx1"/>
                </a:solidFill>
                <a:effectLst/>
                <a:highlight>
                  <a:srgbClr val="FFFFFF"/>
                </a:highlight>
              </a:rPr>
              <a:t>If you do not disclose your assets, you may be liable to a ranging penalty from 3% up to 15% of the asset value, per tax year.</a:t>
            </a:r>
          </a:p>
        </p:txBody>
      </p:sp>
      <p:sp>
        <p:nvSpPr>
          <p:cNvPr id="4" name="Footer Placeholder 3">
            <a:extLst>
              <a:ext uri="{FF2B5EF4-FFF2-40B4-BE49-F238E27FC236}">
                <a16:creationId xmlns:a16="http://schemas.microsoft.com/office/drawing/2014/main" id="{CEFC6C2D-B957-B740-6CCF-9A89CE9D8AF0}"/>
              </a:ext>
            </a:extLst>
          </p:cNvPr>
          <p:cNvSpPr>
            <a:spLocks noGrp="1"/>
          </p:cNvSpPr>
          <p:nvPr>
            <p:ph type="ftr" sz="quarter" idx="11"/>
          </p:nvPr>
        </p:nvSpPr>
        <p:spPr/>
        <p:txBody>
          <a:bodyPr/>
          <a:lstStyle/>
          <a:p>
            <a:r>
              <a:rPr lang="en-AU"/>
              <a:t>www.keldavis.com</a:t>
            </a:r>
            <a:endParaRPr lang="en-AU" dirty="0"/>
          </a:p>
        </p:txBody>
      </p:sp>
      <p:graphicFrame>
        <p:nvGraphicFramePr>
          <p:cNvPr id="5" name="Table 4">
            <a:extLst>
              <a:ext uri="{FF2B5EF4-FFF2-40B4-BE49-F238E27FC236}">
                <a16:creationId xmlns:a16="http://schemas.microsoft.com/office/drawing/2014/main" id="{02D5F96F-07CE-7B30-3557-FBCF479BA7A7}"/>
              </a:ext>
            </a:extLst>
          </p:cNvPr>
          <p:cNvGraphicFramePr>
            <a:graphicFrameLocks noGrp="1"/>
          </p:cNvGraphicFramePr>
          <p:nvPr>
            <p:extLst>
              <p:ext uri="{D42A27DB-BD31-4B8C-83A1-F6EECF244321}">
                <p14:modId xmlns:p14="http://schemas.microsoft.com/office/powerpoint/2010/main" val="1814839443"/>
              </p:ext>
            </p:extLst>
          </p:nvPr>
        </p:nvGraphicFramePr>
        <p:xfrm>
          <a:off x="541682" y="1941952"/>
          <a:ext cx="7931426" cy="1645920"/>
        </p:xfrm>
        <a:graphic>
          <a:graphicData uri="http://schemas.openxmlformats.org/drawingml/2006/table">
            <a:tbl>
              <a:tblPr firstRow="1" bandRow="1">
                <a:tableStyleId>{3B4B98B0-60AC-42C2-AFA5-B58CD77FA1E5}</a:tableStyleId>
              </a:tblPr>
              <a:tblGrid>
                <a:gridCol w="2869428">
                  <a:extLst>
                    <a:ext uri="{9D8B030D-6E8A-4147-A177-3AD203B41FA5}">
                      <a16:colId xmlns:a16="http://schemas.microsoft.com/office/drawing/2014/main" val="1256269939"/>
                    </a:ext>
                  </a:extLst>
                </a:gridCol>
                <a:gridCol w="5061998">
                  <a:extLst>
                    <a:ext uri="{9D8B030D-6E8A-4147-A177-3AD203B41FA5}">
                      <a16:colId xmlns:a16="http://schemas.microsoft.com/office/drawing/2014/main" val="964073602"/>
                    </a:ext>
                  </a:extLst>
                </a:gridCol>
              </a:tblGrid>
              <a:tr h="370840">
                <a:tc>
                  <a:txBody>
                    <a:bodyPr/>
                    <a:lstStyle/>
                    <a:p>
                      <a:pPr algn="l">
                        <a:lnSpc>
                          <a:spcPct val="100000"/>
                        </a:lnSpc>
                        <a:spcBef>
                          <a:spcPts val="0"/>
                        </a:spcBef>
                        <a:spcAft>
                          <a:spcPts val="0"/>
                        </a:spcAft>
                        <a:buFont typeface="Wingdings" panose="05000000000000000000" pitchFamily="2" charset="2"/>
                        <a:buChar char="Ø"/>
                      </a:pPr>
                      <a:r>
                        <a:rPr lang="en-US" sz="1400" dirty="0">
                          <a:solidFill>
                            <a:srgbClr val="083648"/>
                          </a:solidFill>
                          <a:highlight>
                            <a:srgbClr val="FFFFFF"/>
                          </a:highlight>
                        </a:rPr>
                        <a:t> </a:t>
                      </a:r>
                      <a:r>
                        <a:rPr lang="en-US" sz="1400" b="0" i="0" dirty="0">
                          <a:solidFill>
                            <a:srgbClr val="083648"/>
                          </a:solidFill>
                          <a:effectLst/>
                          <a:highlight>
                            <a:srgbClr val="FFFFFF"/>
                          </a:highlight>
                        </a:rPr>
                        <a:t>Cryptocurrency</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Stock options</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Bank accounts</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Investment portfolio</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Foreign bonds</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Life insurance</a:t>
                      </a:r>
                    </a:p>
                    <a:p>
                      <a:endParaRPr lang="en-AU" dirty="0"/>
                    </a:p>
                  </a:txBody>
                  <a:tcPr/>
                </a:tc>
                <a:tc>
                  <a:txBody>
                    <a:bodyPr/>
                    <a:lstStyle/>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Investments</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Private shareholdings and Companies’ shares</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Private complementary pension funds etc.</a:t>
                      </a:r>
                    </a:p>
                    <a:p>
                      <a:pPr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The wealth tax rate is generally 0.2% of the asset value, </a:t>
                      </a:r>
                    </a:p>
                    <a:p>
                      <a:pPr lvl="1" algn="l">
                        <a:lnSpc>
                          <a:spcPct val="100000"/>
                        </a:lnSpc>
                        <a:spcBef>
                          <a:spcPts val="0"/>
                        </a:spcBef>
                        <a:spcAft>
                          <a:spcPts val="0"/>
                        </a:spcAft>
                        <a:buFont typeface="Wingdings" panose="05000000000000000000" pitchFamily="2" charset="2"/>
                        <a:buChar char="Ø"/>
                      </a:pPr>
                      <a:r>
                        <a:rPr lang="en-US" sz="1400" b="0" i="0" dirty="0">
                          <a:solidFill>
                            <a:srgbClr val="083648"/>
                          </a:solidFill>
                          <a:effectLst/>
                          <a:highlight>
                            <a:srgbClr val="FFFFFF"/>
                          </a:highlight>
                        </a:rPr>
                        <a:t> </a:t>
                      </a:r>
                      <a:r>
                        <a:rPr lang="en-US" sz="1400" b="1" i="0" dirty="0">
                          <a:solidFill>
                            <a:srgbClr val="083648"/>
                          </a:solidFill>
                          <a:effectLst/>
                          <a:highlight>
                            <a:srgbClr val="FFFFFF"/>
                          </a:highlight>
                        </a:rPr>
                        <a:t>2024 now 1.06% </a:t>
                      </a:r>
                      <a:r>
                        <a:rPr lang="en-US" sz="1400" b="0" i="0" dirty="0">
                          <a:solidFill>
                            <a:srgbClr val="083648"/>
                          </a:solidFill>
                          <a:effectLst/>
                          <a:highlight>
                            <a:srgbClr val="FFFFFF"/>
                          </a:highlight>
                        </a:rPr>
                        <a:t> </a:t>
                      </a:r>
                    </a:p>
                    <a:p>
                      <a:endParaRPr lang="en-AU" dirty="0"/>
                    </a:p>
                  </a:txBody>
                  <a:tcPr/>
                </a:tc>
                <a:extLst>
                  <a:ext uri="{0D108BD9-81ED-4DB2-BD59-A6C34878D82A}">
                    <a16:rowId xmlns:a16="http://schemas.microsoft.com/office/drawing/2014/main" val="1547220710"/>
                  </a:ext>
                </a:extLst>
              </a:tr>
            </a:tbl>
          </a:graphicData>
        </a:graphic>
      </p:graphicFrame>
      <p:pic>
        <p:nvPicPr>
          <p:cNvPr id="8194" name="Picture 2" descr="Russia’s external position: Does financial autarky protect against ...">
            <a:extLst>
              <a:ext uri="{FF2B5EF4-FFF2-40B4-BE49-F238E27FC236}">
                <a16:creationId xmlns:a16="http://schemas.microsoft.com/office/drawing/2014/main" id="{C8D79AF6-1543-3CF2-6A94-FA17904163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2975" y="4492486"/>
            <a:ext cx="4731026" cy="2365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09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BD6ED-B3C4-D009-219B-A05282B1B8AF}"/>
              </a:ext>
            </a:extLst>
          </p:cNvPr>
          <p:cNvSpPr>
            <a:spLocks noGrp="1"/>
          </p:cNvSpPr>
          <p:nvPr>
            <p:ph type="title"/>
          </p:nvPr>
        </p:nvSpPr>
        <p:spPr/>
        <p:txBody>
          <a:bodyPr/>
          <a:lstStyle/>
          <a:p>
            <a:r>
              <a:rPr lang="en-US" dirty="0"/>
              <a:t>Property Wealth Tax</a:t>
            </a:r>
            <a:endParaRPr lang="en-AU" dirty="0"/>
          </a:p>
        </p:txBody>
      </p:sp>
      <p:sp>
        <p:nvSpPr>
          <p:cNvPr id="3" name="Content Placeholder 2">
            <a:extLst>
              <a:ext uri="{FF2B5EF4-FFF2-40B4-BE49-F238E27FC236}">
                <a16:creationId xmlns:a16="http://schemas.microsoft.com/office/drawing/2014/main" id="{B8A29A94-4E95-2DD7-F0EF-76F9E21779F1}"/>
              </a:ext>
            </a:extLst>
          </p:cNvPr>
          <p:cNvSpPr>
            <a:spLocks noGrp="1"/>
          </p:cNvSpPr>
          <p:nvPr>
            <p:ph idx="1"/>
          </p:nvPr>
        </p:nvSpPr>
        <p:spPr>
          <a:xfrm>
            <a:off x="822959" y="1240077"/>
            <a:ext cx="7834024" cy="4629017"/>
          </a:xfrm>
        </p:spPr>
        <p:txBody>
          <a:bodyPr>
            <a:normAutofit fontScale="77500" lnSpcReduction="20000"/>
          </a:bodyPr>
          <a:lstStyle/>
          <a:p>
            <a:pPr algn="l"/>
            <a:r>
              <a:rPr lang="en-US" b="0" i="0" dirty="0">
                <a:solidFill>
                  <a:srgbClr val="333333"/>
                </a:solidFill>
                <a:effectLst/>
                <a:highlight>
                  <a:srgbClr val="FFFFFF"/>
                </a:highlight>
                <a:latin typeface="optimized montserrat"/>
              </a:rPr>
              <a:t>Tax on properties abroad, also known as </a:t>
            </a:r>
            <a:r>
              <a:rPr lang="en-US" b="0" i="1" dirty="0" err="1">
                <a:solidFill>
                  <a:srgbClr val="333333"/>
                </a:solidFill>
                <a:effectLst/>
                <a:highlight>
                  <a:srgbClr val="FFFFFF"/>
                </a:highlight>
                <a:latin typeface="optimized montserrat"/>
              </a:rPr>
              <a:t>Imposta</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sul</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valore</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degli</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immobili</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situati</a:t>
            </a:r>
            <a:r>
              <a:rPr lang="en-US" b="0" i="1" dirty="0">
                <a:solidFill>
                  <a:srgbClr val="333333"/>
                </a:solidFill>
                <a:effectLst/>
                <a:highlight>
                  <a:srgbClr val="FFFFFF"/>
                </a:highlight>
                <a:latin typeface="optimized montserrat"/>
              </a:rPr>
              <a:t> </a:t>
            </a:r>
            <a:r>
              <a:rPr lang="en-US" b="0" i="1" dirty="0" err="1">
                <a:solidFill>
                  <a:srgbClr val="333333"/>
                </a:solidFill>
                <a:effectLst/>
                <a:highlight>
                  <a:srgbClr val="FFFFFF"/>
                </a:highlight>
                <a:latin typeface="optimized montserrat"/>
              </a:rPr>
              <a:t>all’estero</a:t>
            </a:r>
            <a:r>
              <a:rPr lang="en-US" b="0" i="0" dirty="0">
                <a:solidFill>
                  <a:srgbClr val="333333"/>
                </a:solidFill>
                <a:effectLst/>
                <a:highlight>
                  <a:srgbClr val="FFFFFF"/>
                </a:highlight>
                <a:latin typeface="optimized montserrat"/>
              </a:rPr>
              <a:t> (IVIE)</a:t>
            </a:r>
          </a:p>
          <a:p>
            <a:pPr algn="l"/>
            <a:r>
              <a:rPr lang="en-US" b="0" i="0" dirty="0">
                <a:solidFill>
                  <a:srgbClr val="333333"/>
                </a:solidFill>
                <a:effectLst/>
                <a:highlight>
                  <a:srgbClr val="FFFFFF"/>
                </a:highlight>
                <a:latin typeface="optimized montserrat"/>
              </a:rPr>
              <a:t>IVIE is applicable to real estate properties located </a:t>
            </a:r>
            <a:r>
              <a:rPr lang="en-US" b="1" i="0" dirty="0">
                <a:solidFill>
                  <a:srgbClr val="333333"/>
                </a:solidFill>
                <a:effectLst/>
                <a:highlight>
                  <a:srgbClr val="FFFFFF"/>
                </a:highlight>
                <a:latin typeface="optimized montserrat"/>
              </a:rPr>
              <a:t>outside Italy</a:t>
            </a:r>
            <a:r>
              <a:rPr lang="en-US" b="0" i="0" dirty="0">
                <a:solidFill>
                  <a:srgbClr val="333333"/>
                </a:solidFill>
                <a:effectLst/>
                <a:highlight>
                  <a:srgbClr val="FFFFFF"/>
                </a:highlight>
                <a:latin typeface="optimized montserrat"/>
              </a:rPr>
              <a:t> and owned by an individual considered a resident for Italian tax purposes.</a:t>
            </a:r>
          </a:p>
          <a:p>
            <a:pPr algn="l"/>
            <a:r>
              <a:rPr lang="en-US" b="0" i="0" dirty="0">
                <a:solidFill>
                  <a:srgbClr val="333333"/>
                </a:solidFill>
                <a:effectLst/>
                <a:highlight>
                  <a:srgbClr val="FFFFFF"/>
                </a:highlight>
                <a:latin typeface="optimized montserrat"/>
              </a:rPr>
              <a:t>The IVIE is calculated based on the value of the real estate property, which is determined as the purchase cost resulting from the purchase act or the current market value at the location of the real estate property.</a:t>
            </a:r>
          </a:p>
          <a:p>
            <a:pPr algn="l"/>
            <a:r>
              <a:rPr lang="en-US" b="0" i="0" dirty="0">
                <a:solidFill>
                  <a:srgbClr val="333333"/>
                </a:solidFill>
                <a:effectLst/>
                <a:highlight>
                  <a:srgbClr val="FFFFFF"/>
                </a:highlight>
                <a:latin typeface="optimized montserrat"/>
              </a:rPr>
              <a:t>For real estate located in an EU or EEA country with an information exchange agreement with Italy, the wealth tax is calculated based on the cadastral value in force in the foreign country. If no cadastral value is available, the tax is calculated based on the purchase cost or the market value at the property’s location.</a:t>
            </a:r>
          </a:p>
          <a:p>
            <a:pPr algn="l"/>
            <a:r>
              <a:rPr lang="en-US" b="0" i="0" dirty="0">
                <a:solidFill>
                  <a:srgbClr val="333333"/>
                </a:solidFill>
                <a:effectLst/>
                <a:highlight>
                  <a:srgbClr val="FFFFFF"/>
                </a:highlight>
                <a:latin typeface="optimized montserrat"/>
              </a:rPr>
              <a:t>For the fiscal year 2023, the tax rate for IVIE is 0.76%, and if the tax amount is lower than €200, then no tax is due. Furthermore, suppose the property is already subject to a property tax in the country where it is located. In that case, the individual can deduct that amount from the tax due in their Italian tax return.</a:t>
            </a:r>
          </a:p>
          <a:p>
            <a:pPr algn="l"/>
            <a:r>
              <a:rPr lang="en-US" b="0" i="0" dirty="0">
                <a:solidFill>
                  <a:srgbClr val="333333"/>
                </a:solidFill>
                <a:effectLst/>
                <a:highlight>
                  <a:srgbClr val="FFFFFF"/>
                </a:highlight>
                <a:latin typeface="optimized montserrat"/>
              </a:rPr>
              <a:t>The wealth tax is determined when filing the Italian tax return.</a:t>
            </a:r>
          </a:p>
          <a:p>
            <a:pPr algn="l"/>
            <a:r>
              <a:rPr lang="en-US" b="0" i="0" dirty="0">
                <a:solidFill>
                  <a:srgbClr val="333333"/>
                </a:solidFill>
                <a:effectLst/>
                <a:highlight>
                  <a:srgbClr val="FFFFFF"/>
                </a:highlight>
                <a:latin typeface="optimized montserrat"/>
              </a:rPr>
              <a:t>Law No. 213 of 30 December 2023 (Budget Law for 2024) provides for an increase in in wealth tax rates on foreign real estate.</a:t>
            </a:r>
          </a:p>
          <a:p>
            <a:pPr algn="l"/>
            <a:r>
              <a:rPr lang="en-US" b="0" i="0" dirty="0">
                <a:solidFill>
                  <a:srgbClr val="333333"/>
                </a:solidFill>
                <a:effectLst/>
                <a:highlight>
                  <a:srgbClr val="FFFFFF"/>
                </a:highlight>
                <a:latin typeface="optimized montserrat"/>
              </a:rPr>
              <a:t>In particular, the IVIE rate will increase from 0.76% to </a:t>
            </a:r>
            <a:r>
              <a:rPr lang="en-US" b="1" i="0" dirty="0">
                <a:solidFill>
                  <a:srgbClr val="333333"/>
                </a:solidFill>
                <a:effectLst/>
                <a:highlight>
                  <a:srgbClr val="FFFFFF"/>
                </a:highlight>
                <a:latin typeface="optimized montserrat"/>
              </a:rPr>
              <a:t>1.06% from 2024.</a:t>
            </a:r>
          </a:p>
        </p:txBody>
      </p:sp>
      <p:sp>
        <p:nvSpPr>
          <p:cNvPr id="4" name="Footer Placeholder 3">
            <a:extLst>
              <a:ext uri="{FF2B5EF4-FFF2-40B4-BE49-F238E27FC236}">
                <a16:creationId xmlns:a16="http://schemas.microsoft.com/office/drawing/2014/main" id="{66A08921-2F9D-8E6A-FC58-D70CEC157A61}"/>
              </a:ext>
            </a:extLst>
          </p:cNvPr>
          <p:cNvSpPr>
            <a:spLocks noGrp="1"/>
          </p:cNvSpPr>
          <p:nvPr>
            <p:ph type="ftr" sz="quarter" idx="11"/>
          </p:nvPr>
        </p:nvSpPr>
        <p:spPr/>
        <p:txBody>
          <a:bodyPr/>
          <a:lstStyle/>
          <a:p>
            <a:r>
              <a:rPr lang="en-AU"/>
              <a:t>www.keldavis.com</a:t>
            </a:r>
            <a:endParaRPr lang="en-AU" dirty="0"/>
          </a:p>
        </p:txBody>
      </p:sp>
      <p:sp>
        <p:nvSpPr>
          <p:cNvPr id="5" name="TextBox 4">
            <a:extLst>
              <a:ext uri="{FF2B5EF4-FFF2-40B4-BE49-F238E27FC236}">
                <a16:creationId xmlns:a16="http://schemas.microsoft.com/office/drawing/2014/main" id="{B24F5E25-4BAE-8F26-39E7-01CCCF7D7C7B}"/>
              </a:ext>
            </a:extLst>
          </p:cNvPr>
          <p:cNvSpPr txBox="1"/>
          <p:nvPr/>
        </p:nvSpPr>
        <p:spPr>
          <a:xfrm>
            <a:off x="822958" y="5869094"/>
            <a:ext cx="6579704" cy="307777"/>
          </a:xfrm>
          <a:prstGeom prst="rect">
            <a:avLst/>
          </a:prstGeom>
          <a:noFill/>
        </p:spPr>
        <p:txBody>
          <a:bodyPr wrap="square" rtlCol="0">
            <a:spAutoFit/>
          </a:bodyPr>
          <a:lstStyle/>
          <a:p>
            <a:r>
              <a:rPr lang="en-US" dirty="0">
                <a:hlinkClick r:id="rId2"/>
              </a:rPr>
              <a:t>Taxes in Italy for Expats: how many taxes to pay? [2024] (arlettipartners.com)</a:t>
            </a:r>
            <a:endParaRPr lang="en-AU" dirty="0"/>
          </a:p>
        </p:txBody>
      </p:sp>
    </p:spTree>
    <p:extLst>
      <p:ext uri="{BB962C8B-B14F-4D97-AF65-F5344CB8AC3E}">
        <p14:creationId xmlns:p14="http://schemas.microsoft.com/office/powerpoint/2010/main" val="325434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3" name="Rectangle 12">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15" name="Straight Connector 14">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44CC594A-A820-450F-B363-C19201FCFE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39736"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9FAB3DA-E9ED-4574-ABCC-378BC0FF1B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2" name="Title 1">
            <a:extLst>
              <a:ext uri="{FF2B5EF4-FFF2-40B4-BE49-F238E27FC236}">
                <a16:creationId xmlns:a16="http://schemas.microsoft.com/office/drawing/2014/main" id="{1CF69909-A44E-EA89-C4BF-F5790CBA66B5}"/>
              </a:ext>
            </a:extLst>
          </p:cNvPr>
          <p:cNvSpPr>
            <a:spLocks noGrp="1"/>
          </p:cNvSpPr>
          <p:nvPr>
            <p:ph type="title"/>
          </p:nvPr>
        </p:nvSpPr>
        <p:spPr>
          <a:xfrm>
            <a:off x="369277" y="318052"/>
            <a:ext cx="2313633" cy="1527840"/>
          </a:xfrm>
        </p:spPr>
        <p:txBody>
          <a:bodyPr vert="horz" lIns="91440" tIns="45720" rIns="91440" bIns="45720" rtlCol="0" anchor="b">
            <a:normAutofit/>
          </a:bodyPr>
          <a:lstStyle/>
          <a:p>
            <a:r>
              <a:rPr lang="en-US" sz="3100" dirty="0">
                <a:solidFill>
                  <a:srgbClr val="FFFFFF"/>
                </a:solidFill>
              </a:rPr>
              <a:t>Yearly </a:t>
            </a:r>
            <a:br>
              <a:rPr lang="en-US" sz="3100" dirty="0">
                <a:solidFill>
                  <a:srgbClr val="FFFFFF"/>
                </a:solidFill>
              </a:rPr>
            </a:br>
            <a:r>
              <a:rPr lang="en-US" sz="3100" dirty="0">
                <a:solidFill>
                  <a:srgbClr val="FFFFFF"/>
                </a:solidFill>
              </a:rPr>
              <a:t>Italian Tax Implications </a:t>
            </a:r>
          </a:p>
        </p:txBody>
      </p:sp>
      <p:sp>
        <p:nvSpPr>
          <p:cNvPr id="6" name="Content Placeholder 5">
            <a:extLst>
              <a:ext uri="{FF2B5EF4-FFF2-40B4-BE49-F238E27FC236}">
                <a16:creationId xmlns:a16="http://schemas.microsoft.com/office/drawing/2014/main" id="{CF8BE8F4-F175-CD18-B45C-576F20C9850B}"/>
              </a:ext>
            </a:extLst>
          </p:cNvPr>
          <p:cNvSpPr>
            <a:spLocks noGrp="1"/>
          </p:cNvSpPr>
          <p:nvPr>
            <p:ph sz="half" idx="2"/>
          </p:nvPr>
        </p:nvSpPr>
        <p:spPr>
          <a:xfrm>
            <a:off x="369278" y="2653800"/>
            <a:ext cx="2313633" cy="3335519"/>
          </a:xfrm>
        </p:spPr>
        <p:txBody>
          <a:bodyPr vert="horz" lIns="0" tIns="45720" rIns="0" bIns="45720" rtlCol="0">
            <a:normAutofit/>
          </a:bodyPr>
          <a:lstStyle/>
          <a:p>
            <a:r>
              <a:rPr lang="en-US" sz="1800" dirty="0">
                <a:solidFill>
                  <a:srgbClr val="FFFFFF"/>
                </a:solidFill>
              </a:rPr>
              <a:t>For Marisa and I to be a </a:t>
            </a:r>
            <a:r>
              <a:rPr lang="en-US" sz="1800" b="1" dirty="0">
                <a:solidFill>
                  <a:srgbClr val="FFFFFF"/>
                </a:solidFill>
              </a:rPr>
              <a:t>resident in northern Italy </a:t>
            </a:r>
            <a:r>
              <a:rPr lang="en-US" sz="1800" dirty="0">
                <a:solidFill>
                  <a:srgbClr val="FFFFFF"/>
                </a:solidFill>
              </a:rPr>
              <a:t>with the income of 100,000 Euro</a:t>
            </a:r>
          </a:p>
          <a:p>
            <a:r>
              <a:rPr lang="en-US" sz="1800" dirty="0">
                <a:solidFill>
                  <a:srgbClr val="FFFFFF"/>
                </a:solidFill>
              </a:rPr>
              <a:t>Working with the estimations from the accountants and Italian Tax office. </a:t>
            </a:r>
          </a:p>
          <a:p>
            <a:r>
              <a:rPr lang="en-US" sz="1800" dirty="0">
                <a:solidFill>
                  <a:srgbClr val="FFFFFF"/>
                </a:solidFill>
              </a:rPr>
              <a:t>Based on the existing trust values. </a:t>
            </a:r>
          </a:p>
          <a:p>
            <a:endParaRPr lang="en-US" sz="1300" dirty="0">
              <a:solidFill>
                <a:srgbClr val="FFFFFF"/>
              </a:solidFill>
            </a:endParaRPr>
          </a:p>
          <a:p>
            <a:endParaRPr lang="en-US" sz="1300" dirty="0">
              <a:solidFill>
                <a:srgbClr val="FFFFFF"/>
              </a:solidFill>
            </a:endParaRPr>
          </a:p>
        </p:txBody>
      </p:sp>
      <p:sp>
        <p:nvSpPr>
          <p:cNvPr id="21" name="Rectangle 20">
            <a:extLst>
              <a:ext uri="{FF2B5EF4-FFF2-40B4-BE49-F238E27FC236}">
                <a16:creationId xmlns:a16="http://schemas.microsoft.com/office/drawing/2014/main" id="{53B8D6B0-55D6-48DC-86D8-FD95D5F11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235004A9-97B7-01E8-1B1E-3A34C655D44F}"/>
              </a:ext>
            </a:extLst>
          </p:cNvPr>
          <p:cNvSpPr>
            <a:spLocks noGrp="1"/>
          </p:cNvSpPr>
          <p:nvPr>
            <p:ph type="ftr" sz="quarter" idx="11"/>
          </p:nvPr>
        </p:nvSpPr>
        <p:spPr>
          <a:xfrm>
            <a:off x="816881" y="6459785"/>
            <a:ext cx="2817932" cy="365125"/>
          </a:xfrm>
        </p:spPr>
        <p:txBody>
          <a:bodyPr vert="horz" lIns="91440" tIns="45720" rIns="91440" bIns="45720" rtlCol="0" anchor="ctr">
            <a:normAutofit/>
          </a:bodyPr>
          <a:lstStyle/>
          <a:p>
            <a:pPr algn="l" defTabSz="914400">
              <a:spcAft>
                <a:spcPts val="600"/>
              </a:spcAft>
            </a:pPr>
            <a:r>
              <a:rPr lang="en-US" kern="1200" cap="all" baseline="0">
                <a:solidFill>
                  <a:srgbClr val="FFFFFF"/>
                </a:solidFill>
                <a:latin typeface="+mn-lt"/>
                <a:ea typeface="+mn-ea"/>
                <a:cs typeface="+mn-cs"/>
              </a:rPr>
              <a:t>www.keldavis.com</a:t>
            </a:r>
          </a:p>
        </p:txBody>
      </p:sp>
      <p:graphicFrame>
        <p:nvGraphicFramePr>
          <p:cNvPr id="5" name="Content Placeholder 4">
            <a:extLst>
              <a:ext uri="{FF2B5EF4-FFF2-40B4-BE49-F238E27FC236}">
                <a16:creationId xmlns:a16="http://schemas.microsoft.com/office/drawing/2014/main" id="{BC60C896-C267-3327-1BB3-CC48AD2B8E84}"/>
              </a:ext>
            </a:extLst>
          </p:cNvPr>
          <p:cNvGraphicFramePr>
            <a:graphicFrameLocks noGrp="1"/>
          </p:cNvGraphicFramePr>
          <p:nvPr>
            <p:ph sz="half" idx="1"/>
            <p:extLst>
              <p:ext uri="{D42A27DB-BD31-4B8C-83A1-F6EECF244321}">
                <p14:modId xmlns:p14="http://schemas.microsoft.com/office/powerpoint/2010/main" val="2007429418"/>
              </p:ext>
            </p:extLst>
          </p:nvPr>
        </p:nvGraphicFramePr>
        <p:xfrm>
          <a:off x="3556512" y="2054498"/>
          <a:ext cx="5098564" cy="2749005"/>
        </p:xfrm>
        <a:graphic>
          <a:graphicData uri="http://schemas.openxmlformats.org/drawingml/2006/table">
            <a:tbl>
              <a:tblPr>
                <a:noFill/>
                <a:tableStyleId>{3B4B98B0-60AC-42C2-AFA5-B58CD77FA1E5}</a:tableStyleId>
              </a:tblPr>
              <a:tblGrid>
                <a:gridCol w="1868490">
                  <a:extLst>
                    <a:ext uri="{9D8B030D-6E8A-4147-A177-3AD203B41FA5}">
                      <a16:colId xmlns:a16="http://schemas.microsoft.com/office/drawing/2014/main" val="974195544"/>
                    </a:ext>
                  </a:extLst>
                </a:gridCol>
                <a:gridCol w="961597">
                  <a:extLst>
                    <a:ext uri="{9D8B030D-6E8A-4147-A177-3AD203B41FA5}">
                      <a16:colId xmlns:a16="http://schemas.microsoft.com/office/drawing/2014/main" val="1464478603"/>
                    </a:ext>
                  </a:extLst>
                </a:gridCol>
                <a:gridCol w="1385801">
                  <a:extLst>
                    <a:ext uri="{9D8B030D-6E8A-4147-A177-3AD203B41FA5}">
                      <a16:colId xmlns:a16="http://schemas.microsoft.com/office/drawing/2014/main" val="409810734"/>
                    </a:ext>
                  </a:extLst>
                </a:gridCol>
                <a:gridCol w="882676">
                  <a:extLst>
                    <a:ext uri="{9D8B030D-6E8A-4147-A177-3AD203B41FA5}">
                      <a16:colId xmlns:a16="http://schemas.microsoft.com/office/drawing/2014/main" val="1683269916"/>
                    </a:ext>
                  </a:extLst>
                </a:gridCol>
              </a:tblGrid>
              <a:tr h="1019696">
                <a:tc gridSpan="2">
                  <a:txBody>
                    <a:bodyPr/>
                    <a:lstStyle/>
                    <a:p>
                      <a:pPr algn="l" fontAlgn="b"/>
                      <a:r>
                        <a:rPr lang="en-AU" sz="2300" u="none" strike="noStrike" cap="none" spc="0" dirty="0">
                          <a:solidFill>
                            <a:schemeClr val="tx1"/>
                          </a:solidFill>
                          <a:effectLst/>
                        </a:rPr>
                        <a:t>Total Italian Tax AUD ~</a:t>
                      </a:r>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9525" cap="flat" cmpd="sng" algn="ctr">
                      <a:solidFill>
                        <a:schemeClr val="tx1"/>
                      </a:solidFill>
                      <a:prstDash val="solid"/>
                    </a:lnT>
                    <a:lnB w="12700" cmpd="sng">
                      <a:noFill/>
                      <a:prstDash val="solid"/>
                    </a:lnB>
                    <a:noFill/>
                  </a:tcPr>
                </a:tc>
                <a:tc hMerge="1">
                  <a:txBody>
                    <a:bodyPr/>
                    <a:lstStyle/>
                    <a:p>
                      <a:endParaRPr lang="en-AU"/>
                    </a:p>
                  </a:txBody>
                  <a:tcPr/>
                </a:tc>
                <a:tc>
                  <a:txBody>
                    <a:bodyPr/>
                    <a:lstStyle/>
                    <a:p>
                      <a:pPr algn="r" fontAlgn="b"/>
                      <a:r>
                        <a:rPr lang="en-AU" sz="2300" u="none" strike="noStrike" cap="none" spc="0" dirty="0">
                          <a:solidFill>
                            <a:schemeClr val="tx1"/>
                          </a:solidFill>
                          <a:effectLst/>
                        </a:rPr>
                        <a:t>$160K</a:t>
                      </a:r>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9525" cap="flat" cmpd="sng" algn="ctr">
                      <a:solidFill>
                        <a:schemeClr val="tx1"/>
                      </a:solidFill>
                      <a:prstDash val="solid"/>
                    </a:lnT>
                    <a:lnB w="12700" cmpd="sng">
                      <a:noFill/>
                      <a:prstDash val="solid"/>
                    </a:lnB>
                    <a:noFill/>
                  </a:tcPr>
                </a:tc>
                <a:tc>
                  <a:txBody>
                    <a:bodyPr/>
                    <a:lstStyle/>
                    <a:p>
                      <a:pPr algn="l" fontAlgn="b"/>
                      <a:r>
                        <a:rPr lang="en-AU" sz="2300" u="none" strike="noStrike" cap="none" spc="0">
                          <a:solidFill>
                            <a:schemeClr val="tx1"/>
                          </a:solidFill>
                          <a:effectLst/>
                        </a:rPr>
                        <a:t>AUD</a:t>
                      </a:r>
                      <a:endParaRPr lang="en-AU" sz="2300" b="0" i="0" u="none" strike="noStrike" cap="none" spc="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9525" cap="flat" cmpd="sng" algn="ctr">
                      <a:solidFill>
                        <a:schemeClr val="tx1"/>
                      </a:solidFill>
                      <a:prstDash val="solid"/>
                    </a:lnT>
                    <a:lnB w="12700" cmpd="sng">
                      <a:noFill/>
                      <a:prstDash val="solid"/>
                    </a:lnB>
                    <a:noFill/>
                  </a:tcPr>
                </a:tc>
                <a:extLst>
                  <a:ext uri="{0D108BD9-81ED-4DB2-BD59-A6C34878D82A}">
                    <a16:rowId xmlns:a16="http://schemas.microsoft.com/office/drawing/2014/main" val="138049754"/>
                  </a:ext>
                </a:extLst>
              </a:tr>
              <a:tr h="709613">
                <a:tc>
                  <a:txBody>
                    <a:bodyPr/>
                    <a:lstStyle/>
                    <a:p>
                      <a:pPr algn="l" fontAlgn="b"/>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tc>
                  <a:txBody>
                    <a:bodyPr/>
                    <a:lstStyle/>
                    <a:p>
                      <a:pPr algn="l" fontAlgn="b"/>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tc>
                  <a:txBody>
                    <a:bodyPr/>
                    <a:lstStyle/>
                    <a:p>
                      <a:pPr algn="l" fontAlgn="b"/>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tc>
                  <a:txBody>
                    <a:bodyPr/>
                    <a:lstStyle/>
                    <a:p>
                      <a:pPr algn="l" fontAlgn="b"/>
                      <a:endParaRPr lang="en-AU" sz="2300" b="0" i="0" u="none" strike="noStrike" cap="none" spc="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3679581430"/>
                  </a:ext>
                </a:extLst>
              </a:tr>
              <a:tr h="1019696">
                <a:tc gridSpan="2">
                  <a:txBody>
                    <a:bodyPr/>
                    <a:lstStyle/>
                    <a:p>
                      <a:pPr algn="l" fontAlgn="b"/>
                      <a:r>
                        <a:rPr lang="en-AU" sz="2300" u="none" strike="noStrike" cap="none" spc="0" dirty="0">
                          <a:solidFill>
                            <a:schemeClr val="tx1"/>
                          </a:solidFill>
                          <a:effectLst/>
                        </a:rPr>
                        <a:t>Total Italian Tax Euro ~</a:t>
                      </a:r>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tc hMerge="1">
                  <a:txBody>
                    <a:bodyPr/>
                    <a:lstStyle/>
                    <a:p>
                      <a:endParaRPr lang="en-AU"/>
                    </a:p>
                  </a:txBody>
                  <a:tcPr/>
                </a:tc>
                <a:tc>
                  <a:txBody>
                    <a:bodyPr/>
                    <a:lstStyle/>
                    <a:p>
                      <a:pPr algn="r" fontAlgn="b"/>
                      <a:r>
                        <a:rPr lang="en-AU" sz="2300" u="none" strike="noStrike" cap="none" spc="0" dirty="0">
                          <a:solidFill>
                            <a:schemeClr val="tx1"/>
                          </a:solidFill>
                          <a:effectLst/>
                        </a:rPr>
                        <a:t>$100K  </a:t>
                      </a:r>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tc>
                  <a:txBody>
                    <a:bodyPr/>
                    <a:lstStyle/>
                    <a:p>
                      <a:pPr algn="l" fontAlgn="b"/>
                      <a:r>
                        <a:rPr lang="en-AU" sz="2300" u="none" strike="noStrike" cap="none" spc="0" dirty="0">
                          <a:solidFill>
                            <a:schemeClr val="tx1"/>
                          </a:solidFill>
                          <a:effectLst/>
                        </a:rPr>
                        <a:t>Euro</a:t>
                      </a:r>
                      <a:endParaRPr lang="en-AU" sz="2300" b="0" i="0" u="none" strike="noStrike" cap="none" spc="0" dirty="0">
                        <a:solidFill>
                          <a:schemeClr val="tx1"/>
                        </a:solidFill>
                        <a:effectLst/>
                        <a:latin typeface="Aptos Narrow" panose="020B0004020202020204" pitchFamily="34" charset="0"/>
                      </a:endParaRPr>
                    </a:p>
                  </a:txBody>
                  <a:tcPr marL="0" marR="12423" marT="53668" marB="178894" anchor="b">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874846292"/>
                  </a:ext>
                </a:extLst>
              </a:tr>
            </a:tbl>
          </a:graphicData>
        </a:graphic>
      </p:graphicFrame>
      <p:sp>
        <p:nvSpPr>
          <p:cNvPr id="7" name="TextBox 6">
            <a:extLst>
              <a:ext uri="{FF2B5EF4-FFF2-40B4-BE49-F238E27FC236}">
                <a16:creationId xmlns:a16="http://schemas.microsoft.com/office/drawing/2014/main" id="{04193EF5-290A-AED8-BD31-EB6809C5DA44}"/>
              </a:ext>
            </a:extLst>
          </p:cNvPr>
          <p:cNvSpPr txBox="1"/>
          <p:nvPr/>
        </p:nvSpPr>
        <p:spPr>
          <a:xfrm>
            <a:off x="3269975" y="516836"/>
            <a:ext cx="5595730" cy="830997"/>
          </a:xfrm>
          <a:prstGeom prst="rect">
            <a:avLst/>
          </a:prstGeom>
          <a:noFill/>
        </p:spPr>
        <p:txBody>
          <a:bodyPr wrap="square" rtlCol="0">
            <a:spAutoFit/>
          </a:bodyPr>
          <a:lstStyle/>
          <a:p>
            <a:r>
              <a:rPr lang="en-US" sz="2400" dirty="0"/>
              <a:t>Income provided to Italy</a:t>
            </a:r>
          </a:p>
          <a:p>
            <a:r>
              <a:rPr lang="en-US" sz="2400" dirty="0"/>
              <a:t>Property Estimations (and the tax included) </a:t>
            </a:r>
            <a:endParaRPr lang="en-AU" sz="2400" dirty="0"/>
          </a:p>
        </p:txBody>
      </p:sp>
    </p:spTree>
    <p:extLst>
      <p:ext uri="{BB962C8B-B14F-4D97-AF65-F5344CB8AC3E}">
        <p14:creationId xmlns:p14="http://schemas.microsoft.com/office/powerpoint/2010/main" val="363791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Australia Location Map - Geographic M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7662" y="523239"/>
            <a:ext cx="5197033" cy="5197033"/>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p:txBody>
          <a:bodyPr/>
          <a:lstStyle/>
          <a:p>
            <a:r>
              <a:rPr lang="en-AU"/>
              <a:t>www.keldavis.com</a:t>
            </a:r>
            <a:endParaRPr lang="en-AU" dirty="0"/>
          </a:p>
        </p:txBody>
      </p:sp>
      <p:pic>
        <p:nvPicPr>
          <p:cNvPr id="6" name="Picture 5" descr="https://www.onlygfx.com/wp-content/uploads/2019/11/6-update-stamp-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3414" y="1623890"/>
            <a:ext cx="4456012" cy="2995730"/>
          </a:xfrm>
          <a:prstGeom prst="rect">
            <a:avLst/>
          </a:prstGeom>
          <a:noFill/>
          <a:ln>
            <a:noFill/>
          </a:ln>
        </p:spPr>
      </p:pic>
      <p:pic>
        <p:nvPicPr>
          <p:cNvPr id="16386" name="Picture 2" descr="249,639 Opportunity Photos - Free &amp; Royalty-Free Stock Photos from  Dreamstime">
            <a:extLst>
              <a:ext uri="{FF2B5EF4-FFF2-40B4-BE49-F238E27FC236}">
                <a16:creationId xmlns:a16="http://schemas.microsoft.com/office/drawing/2014/main" id="{081FBCF2-8743-1FC9-A5F5-AFC10202688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9821"/>
          <a:stretch/>
        </p:blipFill>
        <p:spPr bwMode="auto">
          <a:xfrm>
            <a:off x="0" y="5720271"/>
            <a:ext cx="9144000" cy="2352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734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fade">
                                      <p:cBhvr>
                                        <p:cTn id="1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94" name="Rectangle 1129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1296" name="Rectangle 1129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cxnSp>
        <p:nvCxnSpPr>
          <p:cNvPr id="11298" name="Straight Connector 1129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1300" name="Rectangle 11299">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D7C101-9284-B8B0-8DB4-9E95CC925805}"/>
              </a:ext>
            </a:extLst>
          </p:cNvPr>
          <p:cNvSpPr>
            <a:spLocks noGrp="1"/>
          </p:cNvSpPr>
          <p:nvPr>
            <p:ph type="title"/>
          </p:nvPr>
        </p:nvSpPr>
        <p:spPr>
          <a:xfrm>
            <a:off x="5894613" y="287088"/>
            <a:ext cx="2767693" cy="1450757"/>
          </a:xfrm>
        </p:spPr>
        <p:txBody>
          <a:bodyPr vert="horz" lIns="91440" tIns="45720" rIns="91440" bIns="45720" rtlCol="0" anchor="b">
            <a:normAutofit/>
          </a:bodyPr>
          <a:lstStyle/>
          <a:p>
            <a:r>
              <a:rPr lang="en-US" kern="1200" spc="-50" baseline="0" dirty="0">
                <a:solidFill>
                  <a:schemeClr val="tx1">
                    <a:lumMod val="75000"/>
                    <a:lumOff val="25000"/>
                  </a:schemeClr>
                </a:solidFill>
                <a:latin typeface="+mj-lt"/>
                <a:ea typeface="+mj-ea"/>
                <a:cs typeface="+mj-cs"/>
              </a:rPr>
              <a:t>Elective Resident  </a:t>
            </a:r>
          </a:p>
        </p:txBody>
      </p:sp>
      <p:pic>
        <p:nvPicPr>
          <p:cNvPr id="11266" name="Picture 2">
            <a:extLst>
              <a:ext uri="{FF2B5EF4-FFF2-40B4-BE49-F238E27FC236}">
                <a16:creationId xmlns:a16="http://schemas.microsoft.com/office/drawing/2014/main" id="{54ED8388-97DF-0D5E-F300-55B709E123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738" r="24411" b="2"/>
          <a:stretch/>
        </p:blipFill>
        <p:spPr bwMode="auto">
          <a:xfrm>
            <a:off x="475499" y="640081"/>
            <a:ext cx="5182351" cy="5314406"/>
          </a:xfrm>
          <a:prstGeom prst="rect">
            <a:avLst/>
          </a:prstGeom>
          <a:noFill/>
          <a:extLst>
            <a:ext uri="{909E8E84-426E-40DD-AFC4-6F175D3DCCD1}">
              <a14:hiddenFill xmlns:a14="http://schemas.microsoft.com/office/drawing/2010/main">
                <a:solidFill>
                  <a:srgbClr val="FFFFFF"/>
                </a:solidFill>
              </a14:hiddenFill>
            </a:ext>
          </a:extLst>
        </p:spPr>
      </p:pic>
      <p:cxnSp>
        <p:nvCxnSpPr>
          <p:cNvPr id="11302" name="Straight Connector 11301">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5EFDD3A-A102-7006-B652-CFFDC20B474E}"/>
              </a:ext>
            </a:extLst>
          </p:cNvPr>
          <p:cNvSpPr>
            <a:spLocks noGrp="1"/>
          </p:cNvSpPr>
          <p:nvPr>
            <p:ph idx="1"/>
          </p:nvPr>
        </p:nvSpPr>
        <p:spPr>
          <a:xfrm>
            <a:off x="5894613" y="1596625"/>
            <a:ext cx="2767693" cy="4357853"/>
          </a:xfrm>
        </p:spPr>
        <p:txBody>
          <a:bodyPr vert="horz" lIns="0" tIns="45720" rIns="0" bIns="45720" rtlCol="0">
            <a:normAutofit lnSpcReduction="10000"/>
          </a:bodyPr>
          <a:lstStyle/>
          <a:p>
            <a:r>
              <a:rPr lang="en-US" sz="1450" b="0" i="0" dirty="0">
                <a:effectLst/>
              </a:rPr>
              <a:t>How much money do you need to retire in Italy?</a:t>
            </a:r>
          </a:p>
          <a:p>
            <a:r>
              <a:rPr lang="en-US" sz="1450" b="0" i="0" dirty="0">
                <a:effectLst/>
              </a:rPr>
              <a:t>You'll also have to provide proof of sufficient retirement funds with which you can support yourself. For </a:t>
            </a:r>
            <a:r>
              <a:rPr lang="en-US" sz="1450" b="1" i="0" dirty="0">
                <a:effectLst/>
              </a:rPr>
              <a:t>2024</a:t>
            </a:r>
            <a:r>
              <a:rPr lang="en-US" sz="1450" b="0" i="0" dirty="0">
                <a:effectLst/>
              </a:rPr>
              <a:t>, these annual income requirements are about </a:t>
            </a:r>
            <a:r>
              <a:rPr lang="en-US" sz="1450" b="1" i="0" dirty="0">
                <a:effectLst/>
              </a:rPr>
              <a:t>$33,195 USD ($50,267 AUD) </a:t>
            </a:r>
            <a:r>
              <a:rPr lang="en-US" sz="1450" b="0" i="0" dirty="0">
                <a:effectLst/>
              </a:rPr>
              <a:t>for individuals and </a:t>
            </a:r>
            <a:r>
              <a:rPr lang="en-US" sz="1450" b="1" i="0" dirty="0">
                <a:effectLst/>
              </a:rPr>
              <a:t>$40,690 USD  ($61,616 AUD) </a:t>
            </a:r>
            <a:r>
              <a:rPr lang="en-US" sz="1450" b="0" i="0" dirty="0">
                <a:effectLst/>
              </a:rPr>
              <a:t>for married couples. The most popular Italian visa for retirees is the</a:t>
            </a:r>
            <a:r>
              <a:rPr lang="en-US" sz="1450" b="1" i="0" dirty="0">
                <a:effectLst/>
              </a:rPr>
              <a:t> Italian Elective Residence visa</a:t>
            </a:r>
            <a:r>
              <a:rPr lang="en-US" sz="1450" b="0" i="0" dirty="0">
                <a:effectLst/>
              </a:rPr>
              <a:t>. </a:t>
            </a:r>
            <a:r>
              <a:rPr lang="en-US" sz="1450" b="1" i="0" dirty="0">
                <a:effectLst/>
              </a:rPr>
              <a:t>2 May 2024</a:t>
            </a:r>
          </a:p>
          <a:p>
            <a:r>
              <a:rPr lang="en-US" sz="1450" b="1" dirty="0"/>
              <a:t>Compare</a:t>
            </a:r>
            <a:r>
              <a:rPr lang="en-US" sz="1450" dirty="0"/>
              <a:t>: Italian Pension is </a:t>
            </a:r>
            <a:r>
              <a:rPr lang="en-US" sz="1450" b="1" dirty="0"/>
              <a:t>13,200</a:t>
            </a:r>
            <a:r>
              <a:rPr lang="en-US" sz="1450" dirty="0"/>
              <a:t> Euro ($21,517 AUD) </a:t>
            </a:r>
            <a:r>
              <a:rPr lang="en-US" sz="1450" i="1" dirty="0"/>
              <a:t>if the person retires at 67. </a:t>
            </a:r>
          </a:p>
          <a:p>
            <a:r>
              <a:rPr lang="en-US" sz="1450" dirty="0"/>
              <a:t> The one-year visa, with renewal option for 2 more will suit Australians. </a:t>
            </a:r>
            <a:endParaRPr lang="en-US" sz="1450" b="0" i="0" dirty="0">
              <a:effectLst/>
            </a:endParaRPr>
          </a:p>
          <a:p>
            <a:endParaRPr lang="en-US" sz="1300" dirty="0"/>
          </a:p>
        </p:txBody>
      </p:sp>
      <p:sp>
        <p:nvSpPr>
          <p:cNvPr id="11304" name="Rectangle 11303">
            <a:extLst>
              <a:ext uri="{FF2B5EF4-FFF2-40B4-BE49-F238E27FC236}">
                <a16:creationId xmlns:a16="http://schemas.microsoft.com/office/drawing/2014/main" id="{6329CBCE-21AE-419D-AC1F-8ACF510A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1306" name="Rectangle 11305">
            <a:extLst>
              <a:ext uri="{FF2B5EF4-FFF2-40B4-BE49-F238E27FC236}">
                <a16:creationId xmlns:a16="http://schemas.microsoft.com/office/drawing/2014/main" id="{FF2DA012-1414-493D-888F-5D99D0BDA3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4" name="Footer Placeholder 3">
            <a:extLst>
              <a:ext uri="{FF2B5EF4-FFF2-40B4-BE49-F238E27FC236}">
                <a16:creationId xmlns:a16="http://schemas.microsoft.com/office/drawing/2014/main" id="{F882BB91-C68D-DFDB-49DE-BB165A1205BD}"/>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1247110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12 Beautiful Towns In Southern Italy That You Must Visit - Hand Luggage ...">
            <a:extLst>
              <a:ext uri="{FF2B5EF4-FFF2-40B4-BE49-F238E27FC236}">
                <a16:creationId xmlns:a16="http://schemas.microsoft.com/office/drawing/2014/main" id="{665EEDAE-BAC1-DDEB-B020-8D8194B96082}"/>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D59DC4A-BF7B-9DBE-CF53-321A69E7F77D}"/>
              </a:ext>
            </a:extLst>
          </p:cNvPr>
          <p:cNvSpPr>
            <a:spLocks noGrp="1"/>
          </p:cNvSpPr>
          <p:nvPr>
            <p:ph type="title"/>
          </p:nvPr>
        </p:nvSpPr>
        <p:spPr>
          <a:xfrm>
            <a:off x="822960" y="286605"/>
            <a:ext cx="7543800" cy="702301"/>
          </a:xfrm>
        </p:spPr>
        <p:txBody>
          <a:bodyPr>
            <a:normAutofit fontScale="90000"/>
          </a:bodyPr>
          <a:lstStyle/>
          <a:p>
            <a:r>
              <a:rPr lang="en-US" b="1" dirty="0">
                <a:solidFill>
                  <a:srgbClr val="282828"/>
                </a:solidFill>
                <a:latin typeface="-apple-system"/>
              </a:rPr>
              <a:t>What is the 7% flat tax in Italy?</a:t>
            </a:r>
            <a:endParaRPr lang="en-AU" dirty="0"/>
          </a:p>
        </p:txBody>
      </p:sp>
      <p:sp>
        <p:nvSpPr>
          <p:cNvPr id="3" name="Content Placeholder 2">
            <a:extLst>
              <a:ext uri="{FF2B5EF4-FFF2-40B4-BE49-F238E27FC236}">
                <a16:creationId xmlns:a16="http://schemas.microsoft.com/office/drawing/2014/main" id="{426FFA5A-A5C7-7AD7-8B9D-3942669D15D5}"/>
              </a:ext>
            </a:extLst>
          </p:cNvPr>
          <p:cNvSpPr>
            <a:spLocks noGrp="1"/>
          </p:cNvSpPr>
          <p:nvPr>
            <p:ph idx="1"/>
          </p:nvPr>
        </p:nvSpPr>
        <p:spPr>
          <a:xfrm>
            <a:off x="367748" y="1240077"/>
            <a:ext cx="8448261" cy="4629017"/>
          </a:xfrm>
        </p:spPr>
        <p:txBody>
          <a:bodyPr>
            <a:normAutofit fontScale="85000" lnSpcReduction="20000"/>
          </a:bodyPr>
          <a:lstStyle/>
          <a:p>
            <a:pPr algn="l" fontAlgn="base"/>
            <a:r>
              <a:rPr lang="en-US" b="0" i="0" dirty="0">
                <a:solidFill>
                  <a:srgbClr val="505050"/>
                </a:solidFill>
                <a:effectLst/>
              </a:rPr>
              <a:t>Italy’s 7% tax regime for retirees allows holders of a foreign pension the chance to transfer their tax residence to </a:t>
            </a:r>
            <a:r>
              <a:rPr lang="en-US" b="1" i="0" dirty="0">
                <a:solidFill>
                  <a:srgbClr val="505050"/>
                </a:solidFill>
                <a:effectLst/>
              </a:rPr>
              <a:t>one of the municipalities in the South of Italy</a:t>
            </a:r>
            <a:r>
              <a:rPr lang="en-US" b="0" i="0" dirty="0">
                <a:solidFill>
                  <a:srgbClr val="505050"/>
                </a:solidFill>
                <a:effectLst/>
              </a:rPr>
              <a:t>.</a:t>
            </a:r>
          </a:p>
          <a:p>
            <a:pPr algn="l" fontAlgn="base"/>
            <a:r>
              <a:rPr lang="en-US" b="0" i="0" dirty="0">
                <a:solidFill>
                  <a:srgbClr val="505050"/>
                </a:solidFill>
                <a:effectLst/>
              </a:rPr>
              <a:t>This allows them to opt out of the standard progressive tax rate and pay a tax rate of just </a:t>
            </a:r>
            <a:r>
              <a:rPr lang="en-US" b="1" i="0" dirty="0">
                <a:solidFill>
                  <a:srgbClr val="505050"/>
                </a:solidFill>
                <a:effectLst/>
              </a:rPr>
              <a:t>7% on all foreign-sourced income.</a:t>
            </a:r>
          </a:p>
          <a:p>
            <a:pPr algn="l" fontAlgn="base"/>
            <a:r>
              <a:rPr lang="en-US" b="0" i="0" dirty="0">
                <a:solidFill>
                  <a:srgbClr val="505050"/>
                </a:solidFill>
                <a:effectLst/>
              </a:rPr>
              <a:t>Applicants can then enjoy </a:t>
            </a:r>
            <a:r>
              <a:rPr lang="en-US" b="1" i="0" dirty="0">
                <a:solidFill>
                  <a:srgbClr val="505050"/>
                </a:solidFill>
                <a:effectLst/>
              </a:rPr>
              <a:t>exemptions on income tax </a:t>
            </a:r>
            <a:r>
              <a:rPr lang="en-US" b="0" i="0" dirty="0">
                <a:solidFill>
                  <a:srgbClr val="505050"/>
                </a:solidFill>
                <a:effectLst/>
              </a:rPr>
              <a:t>and </a:t>
            </a:r>
            <a:r>
              <a:rPr lang="en-US" b="1" i="0" dirty="0">
                <a:solidFill>
                  <a:srgbClr val="505050"/>
                </a:solidFill>
                <a:effectLst/>
              </a:rPr>
              <a:t>wealth tax </a:t>
            </a:r>
            <a:r>
              <a:rPr lang="en-US" b="0" i="0" dirty="0">
                <a:solidFill>
                  <a:srgbClr val="505050"/>
                </a:solidFill>
                <a:effectLst/>
              </a:rPr>
              <a:t>on </a:t>
            </a:r>
            <a:r>
              <a:rPr lang="en-US" b="1" i="0" dirty="0">
                <a:solidFill>
                  <a:srgbClr val="505050"/>
                </a:solidFill>
                <a:effectLst/>
              </a:rPr>
              <a:t>foreign-sourced income</a:t>
            </a:r>
            <a:r>
              <a:rPr lang="en-US" b="0" i="0" dirty="0">
                <a:solidFill>
                  <a:srgbClr val="505050"/>
                </a:solidFill>
                <a:effectLst/>
              </a:rPr>
              <a:t> but are not exempt from </a:t>
            </a:r>
            <a:r>
              <a:rPr lang="en-US" b="1" i="0" dirty="0">
                <a:solidFill>
                  <a:srgbClr val="505050"/>
                </a:solidFill>
                <a:effectLst/>
              </a:rPr>
              <a:t>inheritance</a:t>
            </a:r>
            <a:r>
              <a:rPr lang="en-US" b="0" i="0" dirty="0">
                <a:solidFill>
                  <a:srgbClr val="505050"/>
                </a:solidFill>
                <a:effectLst/>
              </a:rPr>
              <a:t> or </a:t>
            </a:r>
            <a:r>
              <a:rPr lang="en-US" b="1" i="0" dirty="0">
                <a:solidFill>
                  <a:srgbClr val="505050"/>
                </a:solidFill>
                <a:effectLst/>
              </a:rPr>
              <a:t>gift tax.</a:t>
            </a:r>
          </a:p>
          <a:p>
            <a:pPr algn="l" fontAlgn="base"/>
            <a:r>
              <a:rPr lang="en-US" b="1" i="0" dirty="0">
                <a:solidFill>
                  <a:srgbClr val="505050"/>
                </a:solidFill>
                <a:effectLst/>
              </a:rPr>
              <a:t>No social security payments are required</a:t>
            </a:r>
            <a:r>
              <a:rPr lang="en-US" b="0" i="0" dirty="0">
                <a:solidFill>
                  <a:srgbClr val="505050"/>
                </a:solidFill>
                <a:effectLst/>
              </a:rPr>
              <a:t>, but any income derived from </a:t>
            </a:r>
            <a:r>
              <a:rPr lang="en-US" b="1" i="0" dirty="0">
                <a:solidFill>
                  <a:srgbClr val="505050"/>
                </a:solidFill>
                <a:effectLst/>
              </a:rPr>
              <a:t>inside Italy </a:t>
            </a:r>
            <a:r>
              <a:rPr lang="en-US" b="0" i="0" dirty="0">
                <a:solidFill>
                  <a:srgbClr val="505050"/>
                </a:solidFill>
                <a:effectLst/>
              </a:rPr>
              <a:t>will still be taxed at the applicable progressive tax rate.</a:t>
            </a:r>
          </a:p>
          <a:p>
            <a:pPr algn="l" fontAlgn="base"/>
            <a:r>
              <a:rPr lang="en-US" b="0" i="0" dirty="0">
                <a:solidFill>
                  <a:srgbClr val="505050"/>
                </a:solidFill>
                <a:effectLst/>
              </a:rPr>
              <a:t>To avail of this option, you first need to ensure you are tax non-resident for a period of five years before transferring your tax residence to Italy.</a:t>
            </a:r>
          </a:p>
          <a:p>
            <a:pPr algn="l" fontAlgn="base"/>
            <a:r>
              <a:rPr lang="en-US" b="0" i="0" dirty="0">
                <a:solidFill>
                  <a:srgbClr val="505050"/>
                </a:solidFill>
                <a:effectLst/>
              </a:rPr>
              <a:t>You also need to be able to demonstrate that you are in receipt of </a:t>
            </a:r>
            <a:r>
              <a:rPr lang="en-US" b="1" i="0" dirty="0">
                <a:solidFill>
                  <a:srgbClr val="505050"/>
                </a:solidFill>
                <a:effectLst/>
              </a:rPr>
              <a:t>a foreign pension</a:t>
            </a:r>
            <a:r>
              <a:rPr lang="en-US" b="0" i="0" dirty="0">
                <a:solidFill>
                  <a:srgbClr val="505050"/>
                </a:solidFill>
                <a:effectLst/>
              </a:rPr>
              <a:t> and have it </a:t>
            </a:r>
            <a:r>
              <a:rPr lang="en-US" b="1" i="0" dirty="0">
                <a:solidFill>
                  <a:srgbClr val="505050"/>
                </a:solidFill>
                <a:effectLst/>
              </a:rPr>
              <a:t>paid into an Italian bank</a:t>
            </a:r>
            <a:r>
              <a:rPr lang="en-US" b="0" i="0" dirty="0">
                <a:solidFill>
                  <a:srgbClr val="505050"/>
                </a:solidFill>
                <a:effectLst/>
              </a:rPr>
              <a:t>.</a:t>
            </a:r>
          </a:p>
          <a:p>
            <a:pPr algn="l" fontAlgn="base"/>
            <a:r>
              <a:rPr lang="en-US" b="0" i="0" dirty="0">
                <a:solidFill>
                  <a:srgbClr val="505050"/>
                </a:solidFill>
                <a:effectLst/>
              </a:rPr>
              <a:t>The type of pension (e.g., state or private) is not clearly defined, so the law is widely interpreted to mean either foreign pension or </a:t>
            </a:r>
            <a:r>
              <a:rPr lang="en-US" b="1" i="0" dirty="0">
                <a:solidFill>
                  <a:srgbClr val="505050"/>
                </a:solidFill>
                <a:effectLst/>
              </a:rPr>
              <a:t>income from abroad generally</a:t>
            </a:r>
            <a:r>
              <a:rPr lang="en-US" b="0" i="0" dirty="0">
                <a:solidFill>
                  <a:srgbClr val="505050"/>
                </a:solidFill>
                <a:effectLst/>
              </a:rPr>
              <a:t>.</a:t>
            </a:r>
          </a:p>
          <a:p>
            <a:pPr algn="l" fontAlgn="base"/>
            <a:r>
              <a:rPr lang="en-US" b="0" i="0" dirty="0">
                <a:solidFill>
                  <a:srgbClr val="505050"/>
                </a:solidFill>
                <a:effectLst/>
              </a:rPr>
              <a:t>Once in place, this arrangement lasts up to ten years and is open to all, </a:t>
            </a:r>
            <a:r>
              <a:rPr lang="en-US" b="1" i="0" dirty="0">
                <a:solidFill>
                  <a:srgbClr val="505050"/>
                </a:solidFill>
                <a:effectLst/>
              </a:rPr>
              <a:t>regardless of age or citizenship.</a:t>
            </a:r>
          </a:p>
        </p:txBody>
      </p:sp>
      <p:sp>
        <p:nvSpPr>
          <p:cNvPr id="4" name="Footer Placeholder 3">
            <a:extLst>
              <a:ext uri="{FF2B5EF4-FFF2-40B4-BE49-F238E27FC236}">
                <a16:creationId xmlns:a16="http://schemas.microsoft.com/office/drawing/2014/main" id="{7CA5F228-CD21-8E9C-0144-D90438A4D14B}"/>
              </a:ext>
            </a:extLst>
          </p:cNvPr>
          <p:cNvSpPr>
            <a:spLocks noGrp="1"/>
          </p:cNvSpPr>
          <p:nvPr>
            <p:ph type="ftr" sz="quarter" idx="11"/>
          </p:nvPr>
        </p:nvSpPr>
        <p:spPr/>
        <p:txBody>
          <a:bodyPr/>
          <a:lstStyle/>
          <a:p>
            <a:r>
              <a:rPr lang="en-AU"/>
              <a:t>www.keldavis.com</a:t>
            </a:r>
            <a:endParaRPr lang="en-AU" dirty="0"/>
          </a:p>
        </p:txBody>
      </p:sp>
      <p:sp>
        <p:nvSpPr>
          <p:cNvPr id="6" name="TextBox 5">
            <a:extLst>
              <a:ext uri="{FF2B5EF4-FFF2-40B4-BE49-F238E27FC236}">
                <a16:creationId xmlns:a16="http://schemas.microsoft.com/office/drawing/2014/main" id="{1A2C9943-B9FE-1DB1-E4DD-F34B48FCBED7}"/>
              </a:ext>
            </a:extLst>
          </p:cNvPr>
          <p:cNvSpPr txBox="1"/>
          <p:nvPr/>
        </p:nvSpPr>
        <p:spPr>
          <a:xfrm>
            <a:off x="496957" y="5871408"/>
            <a:ext cx="7552179" cy="230832"/>
          </a:xfrm>
          <a:prstGeom prst="rect">
            <a:avLst/>
          </a:prstGeom>
          <a:noFill/>
        </p:spPr>
        <p:txBody>
          <a:bodyPr wrap="square">
            <a:spAutoFit/>
          </a:bodyPr>
          <a:lstStyle/>
          <a:p>
            <a:r>
              <a:rPr lang="en-AU" sz="900" dirty="0"/>
              <a:t>https://www.expertsforexpats.com/country/italy/finance/taxes-in-italy-for-expats-2023-and-2024/</a:t>
            </a:r>
          </a:p>
        </p:txBody>
      </p:sp>
    </p:spTree>
    <p:extLst>
      <p:ext uri="{BB962C8B-B14F-4D97-AF65-F5344CB8AC3E}">
        <p14:creationId xmlns:p14="http://schemas.microsoft.com/office/powerpoint/2010/main" val="132210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B61BF6D-AD18-620D-31F7-7984C1403393}"/>
              </a:ext>
            </a:extLst>
          </p:cNvPr>
          <p:cNvPicPr>
            <a:picLocks noChangeAspect="1"/>
          </p:cNvPicPr>
          <p:nvPr/>
        </p:nvPicPr>
        <p:blipFill>
          <a:blip r:embed="rId2">
            <a:alphaModFix amt="20000"/>
          </a:blip>
          <a:stretch>
            <a:fillRect/>
          </a:stretch>
        </p:blipFill>
        <p:spPr>
          <a:xfrm>
            <a:off x="22860" y="1073426"/>
            <a:ext cx="9144000" cy="5286648"/>
          </a:xfrm>
          <a:prstGeom prst="rect">
            <a:avLst/>
          </a:prstGeom>
        </p:spPr>
      </p:pic>
      <p:sp>
        <p:nvSpPr>
          <p:cNvPr id="2" name="Title 1">
            <a:extLst>
              <a:ext uri="{FF2B5EF4-FFF2-40B4-BE49-F238E27FC236}">
                <a16:creationId xmlns:a16="http://schemas.microsoft.com/office/drawing/2014/main" id="{F0E7977B-A341-821A-D6FB-9971925A03D8}"/>
              </a:ext>
            </a:extLst>
          </p:cNvPr>
          <p:cNvSpPr>
            <a:spLocks noGrp="1"/>
          </p:cNvSpPr>
          <p:nvPr>
            <p:ph type="title"/>
          </p:nvPr>
        </p:nvSpPr>
        <p:spPr>
          <a:xfrm>
            <a:off x="822960" y="286606"/>
            <a:ext cx="7543800" cy="657914"/>
          </a:xfrm>
        </p:spPr>
        <p:txBody>
          <a:bodyPr>
            <a:normAutofit fontScale="90000"/>
          </a:bodyPr>
          <a:lstStyle/>
          <a:p>
            <a:r>
              <a:rPr lang="en-US" b="0" i="0" dirty="0">
                <a:solidFill>
                  <a:srgbClr val="083648"/>
                </a:solidFill>
                <a:effectLst/>
                <a:highlight>
                  <a:srgbClr val="FFFFFF"/>
                </a:highlight>
                <a:latin typeface="+mn-lt"/>
              </a:rPr>
              <a:t>7% Flat </a:t>
            </a:r>
            <a:r>
              <a:rPr lang="en-US" dirty="0">
                <a:solidFill>
                  <a:srgbClr val="083648"/>
                </a:solidFill>
                <a:highlight>
                  <a:srgbClr val="FFFFFF"/>
                </a:highlight>
                <a:latin typeface="+mn-lt"/>
              </a:rPr>
              <a:t>T</a:t>
            </a:r>
            <a:r>
              <a:rPr lang="en-US" b="0" i="0" dirty="0">
                <a:solidFill>
                  <a:srgbClr val="083648"/>
                </a:solidFill>
                <a:effectLst/>
                <a:highlight>
                  <a:srgbClr val="FFFFFF"/>
                </a:highlight>
                <a:latin typeface="+mn-lt"/>
              </a:rPr>
              <a:t>ax incentive for retirees</a:t>
            </a:r>
            <a:endParaRPr lang="en-AU" dirty="0">
              <a:latin typeface="+mn-lt"/>
            </a:endParaRPr>
          </a:p>
        </p:txBody>
      </p:sp>
      <p:sp>
        <p:nvSpPr>
          <p:cNvPr id="3" name="Content Placeholder 2">
            <a:extLst>
              <a:ext uri="{FF2B5EF4-FFF2-40B4-BE49-F238E27FC236}">
                <a16:creationId xmlns:a16="http://schemas.microsoft.com/office/drawing/2014/main" id="{36BCCB54-DB63-30AA-F0AC-CDEDA2D7A011}"/>
              </a:ext>
            </a:extLst>
          </p:cNvPr>
          <p:cNvSpPr>
            <a:spLocks noGrp="1"/>
          </p:cNvSpPr>
          <p:nvPr>
            <p:ph idx="1"/>
          </p:nvPr>
        </p:nvSpPr>
        <p:spPr>
          <a:xfrm>
            <a:off x="319611" y="815823"/>
            <a:ext cx="8327431" cy="2779742"/>
          </a:xfrm>
        </p:spPr>
        <p:txBody>
          <a:bodyPr>
            <a:normAutofit fontScale="92500" lnSpcReduction="10000"/>
          </a:bodyPr>
          <a:lstStyle/>
          <a:p>
            <a:pPr algn="l"/>
            <a:r>
              <a:rPr lang="en-US" sz="1600" b="0" i="0" dirty="0">
                <a:solidFill>
                  <a:schemeClr val="tx1"/>
                </a:solidFill>
                <a:effectLst/>
              </a:rPr>
              <a:t>Italy offers this 7% flat tax for retirees moving to Southern Italy. </a:t>
            </a:r>
            <a:r>
              <a:rPr lang="en-US" sz="1600" b="0" i="0">
                <a:solidFill>
                  <a:schemeClr val="tx1"/>
                </a:solidFill>
                <a:effectLst/>
              </a:rPr>
              <a:t>(Over 50 years old) </a:t>
            </a:r>
            <a:endParaRPr lang="en-US" sz="1600" b="0" i="0" dirty="0">
              <a:solidFill>
                <a:schemeClr val="tx1"/>
              </a:solidFill>
              <a:effectLst/>
            </a:endParaRPr>
          </a:p>
          <a:p>
            <a:pPr algn="l"/>
            <a:r>
              <a:rPr lang="en-US" sz="1600" b="0" i="0" dirty="0">
                <a:solidFill>
                  <a:schemeClr val="tx1"/>
                </a:solidFill>
                <a:effectLst/>
              </a:rPr>
              <a:t>To qualify, you must officially transfer your tax residency to a </a:t>
            </a:r>
            <a:r>
              <a:rPr lang="en-US" sz="1600" b="1" i="0" dirty="0">
                <a:solidFill>
                  <a:schemeClr val="tx1"/>
                </a:solidFill>
                <a:effectLst/>
              </a:rPr>
              <a:t>municipality with a population of less than 20,000 </a:t>
            </a:r>
            <a:r>
              <a:rPr lang="en-US" sz="1600" b="0" i="0" dirty="0">
                <a:solidFill>
                  <a:schemeClr val="tx1"/>
                </a:solidFill>
                <a:effectLst/>
              </a:rPr>
              <a:t>that’s located in a region of Southern Italy (</a:t>
            </a:r>
            <a:r>
              <a:rPr lang="en-US" sz="1600" b="1" i="0" dirty="0">
                <a:solidFill>
                  <a:schemeClr val="tx1"/>
                </a:solidFill>
                <a:effectLst/>
              </a:rPr>
              <a:t>Sicily, Calabria, Sardinia, Campania, Basilicata, Abruzzo, Molise, and Puglia</a:t>
            </a:r>
            <a:r>
              <a:rPr lang="en-US" sz="1600" b="0" i="0" dirty="0">
                <a:solidFill>
                  <a:schemeClr val="tx1"/>
                </a:solidFill>
                <a:effectLst/>
              </a:rPr>
              <a:t>).</a:t>
            </a:r>
          </a:p>
          <a:p>
            <a:pPr algn="l"/>
            <a:r>
              <a:rPr lang="en-US" sz="1600" b="0" i="0" dirty="0">
                <a:solidFill>
                  <a:schemeClr val="tx1"/>
                </a:solidFill>
                <a:effectLst/>
              </a:rPr>
              <a:t>Under this regime, pensioners with a foreign-sourced income are taxed at a </a:t>
            </a:r>
            <a:r>
              <a:rPr lang="en-US" sz="1600" b="1" i="0" dirty="0">
                <a:solidFill>
                  <a:schemeClr val="tx1"/>
                </a:solidFill>
                <a:effectLst/>
              </a:rPr>
              <a:t>flat rate of 7% </a:t>
            </a:r>
            <a:r>
              <a:rPr lang="en-US" sz="1600" b="0" i="0" dirty="0">
                <a:solidFill>
                  <a:schemeClr val="tx1"/>
                </a:solidFill>
                <a:effectLst/>
              </a:rPr>
              <a:t>for the </a:t>
            </a:r>
            <a:r>
              <a:rPr lang="en-US" sz="1600" b="1" i="0" dirty="0">
                <a:solidFill>
                  <a:schemeClr val="tx1"/>
                </a:solidFill>
                <a:effectLst/>
              </a:rPr>
              <a:t>first nine years </a:t>
            </a:r>
            <a:r>
              <a:rPr lang="en-US" sz="1600" b="0" i="0" dirty="0">
                <a:solidFill>
                  <a:schemeClr val="tx1"/>
                </a:solidFill>
                <a:effectLst/>
              </a:rPr>
              <a:t>of residency. </a:t>
            </a:r>
            <a:r>
              <a:rPr lang="en-US" sz="1600" b="0" i="1" dirty="0">
                <a:solidFill>
                  <a:schemeClr val="tx1"/>
                </a:solidFill>
                <a:effectLst/>
              </a:rPr>
              <a:t>(no answers on position after 9 years) </a:t>
            </a:r>
          </a:p>
          <a:p>
            <a:pPr algn="l"/>
            <a:r>
              <a:rPr lang="en-US" sz="1600" b="0" i="0" dirty="0">
                <a:solidFill>
                  <a:schemeClr val="tx1"/>
                </a:solidFill>
                <a:effectLst/>
              </a:rPr>
              <a:t>You will also be </a:t>
            </a:r>
            <a:r>
              <a:rPr lang="en-US" sz="1600" b="1" i="0" dirty="0">
                <a:solidFill>
                  <a:schemeClr val="tx1"/>
                </a:solidFill>
                <a:effectLst/>
              </a:rPr>
              <a:t>exempt from tax on property and financial assets</a:t>
            </a:r>
            <a:r>
              <a:rPr lang="en-US" sz="1600" b="0" i="0" dirty="0">
                <a:solidFill>
                  <a:schemeClr val="tx1"/>
                </a:solidFill>
                <a:effectLst/>
              </a:rPr>
              <a:t>, provided that you haven’t been a tax resident in the past five years and come from a country that has a Tax Information Exchange Agreement, Double Taxation Agreement, or Foreign Account Tax Compliance Agreement with Italy. </a:t>
            </a:r>
          </a:p>
          <a:p>
            <a:pPr algn="l"/>
            <a:r>
              <a:rPr lang="en-US" sz="1600" dirty="0">
                <a:solidFill>
                  <a:schemeClr val="tx1"/>
                </a:solidFill>
              </a:rPr>
              <a:t>Submit by the </a:t>
            </a:r>
            <a:r>
              <a:rPr lang="en-US" sz="1600" b="1" dirty="0">
                <a:solidFill>
                  <a:schemeClr val="tx1"/>
                </a:solidFill>
              </a:rPr>
              <a:t>30</a:t>
            </a:r>
            <a:r>
              <a:rPr lang="en-US" sz="1600" b="1" baseline="30000" dirty="0">
                <a:solidFill>
                  <a:schemeClr val="tx1"/>
                </a:solidFill>
              </a:rPr>
              <a:t>th</a:t>
            </a:r>
            <a:r>
              <a:rPr lang="en-US" sz="1600" b="1" dirty="0">
                <a:solidFill>
                  <a:schemeClr val="tx1"/>
                </a:solidFill>
              </a:rPr>
              <a:t> June </a:t>
            </a:r>
            <a:r>
              <a:rPr lang="en-US" sz="1600" dirty="0">
                <a:solidFill>
                  <a:schemeClr val="tx1"/>
                </a:solidFill>
              </a:rPr>
              <a:t>each year (Not 30</a:t>
            </a:r>
            <a:r>
              <a:rPr lang="en-US" sz="1600" baseline="30000" dirty="0">
                <a:solidFill>
                  <a:schemeClr val="tx1"/>
                </a:solidFill>
              </a:rPr>
              <a:t>th</a:t>
            </a:r>
            <a:r>
              <a:rPr lang="en-US" sz="1600" dirty="0">
                <a:solidFill>
                  <a:schemeClr val="tx1"/>
                </a:solidFill>
              </a:rPr>
              <a:t> November) </a:t>
            </a:r>
            <a:endParaRPr lang="en-US" sz="1600" b="0" i="0" dirty="0">
              <a:solidFill>
                <a:schemeClr val="tx1"/>
              </a:solidFill>
              <a:effectLst/>
            </a:endParaRPr>
          </a:p>
          <a:p>
            <a:endParaRPr lang="en-AU" dirty="0">
              <a:solidFill>
                <a:schemeClr val="tx1"/>
              </a:solidFill>
            </a:endParaRPr>
          </a:p>
        </p:txBody>
      </p:sp>
      <p:sp>
        <p:nvSpPr>
          <p:cNvPr id="4" name="Footer Placeholder 3">
            <a:extLst>
              <a:ext uri="{FF2B5EF4-FFF2-40B4-BE49-F238E27FC236}">
                <a16:creationId xmlns:a16="http://schemas.microsoft.com/office/drawing/2014/main" id="{9F78FEE9-AB09-230E-3265-A33E1C1C8073}"/>
              </a:ext>
            </a:extLst>
          </p:cNvPr>
          <p:cNvSpPr>
            <a:spLocks noGrp="1"/>
          </p:cNvSpPr>
          <p:nvPr>
            <p:ph type="ftr" sz="quarter" idx="11"/>
          </p:nvPr>
        </p:nvSpPr>
        <p:spPr/>
        <p:txBody>
          <a:bodyPr/>
          <a:lstStyle/>
          <a:p>
            <a:r>
              <a:rPr lang="en-AU"/>
              <a:t>www.keldavis.com</a:t>
            </a:r>
            <a:endParaRPr lang="en-AU" dirty="0"/>
          </a:p>
        </p:txBody>
      </p:sp>
      <p:sp>
        <p:nvSpPr>
          <p:cNvPr id="6" name="TextBox 5">
            <a:extLst>
              <a:ext uri="{FF2B5EF4-FFF2-40B4-BE49-F238E27FC236}">
                <a16:creationId xmlns:a16="http://schemas.microsoft.com/office/drawing/2014/main" id="{55FF51C7-99D0-CD8A-6CB0-7DEF2B5CBECA}"/>
              </a:ext>
            </a:extLst>
          </p:cNvPr>
          <p:cNvSpPr txBox="1"/>
          <p:nvPr/>
        </p:nvSpPr>
        <p:spPr>
          <a:xfrm>
            <a:off x="419003" y="6086340"/>
            <a:ext cx="7522361" cy="307777"/>
          </a:xfrm>
          <a:prstGeom prst="rect">
            <a:avLst/>
          </a:prstGeom>
          <a:noFill/>
        </p:spPr>
        <p:txBody>
          <a:bodyPr wrap="square">
            <a:spAutoFit/>
          </a:bodyPr>
          <a:lstStyle/>
          <a:p>
            <a:r>
              <a:rPr lang="en-AU" dirty="0"/>
              <a:t>https://www.expertsforexpats.com/country/italy/finance/taxes-in-italy-for-expats-2023-and-2024/</a:t>
            </a:r>
          </a:p>
        </p:txBody>
      </p:sp>
      <p:sp>
        <p:nvSpPr>
          <p:cNvPr id="7" name="TextBox 6">
            <a:extLst>
              <a:ext uri="{FF2B5EF4-FFF2-40B4-BE49-F238E27FC236}">
                <a16:creationId xmlns:a16="http://schemas.microsoft.com/office/drawing/2014/main" id="{1DD6AEDA-1B24-804C-10D2-85F86EC8F5AA}"/>
              </a:ext>
            </a:extLst>
          </p:cNvPr>
          <p:cNvSpPr txBox="1"/>
          <p:nvPr/>
        </p:nvSpPr>
        <p:spPr>
          <a:xfrm>
            <a:off x="492268" y="3724471"/>
            <a:ext cx="8464379" cy="2416046"/>
          </a:xfrm>
          <a:prstGeom prst="rect">
            <a:avLst/>
          </a:prstGeom>
          <a:noFill/>
        </p:spPr>
        <p:txBody>
          <a:bodyPr wrap="square" rtlCol="0">
            <a:spAutoFit/>
          </a:bodyPr>
          <a:lstStyle/>
          <a:p>
            <a:r>
              <a:rPr lang="en-US" sz="1500" b="1" dirty="0"/>
              <a:t>In Simple terms</a:t>
            </a:r>
          </a:p>
          <a:p>
            <a:endParaRPr lang="en-US" sz="1500" dirty="0"/>
          </a:p>
          <a:p>
            <a:pPr marL="285750" indent="-285750">
              <a:buFont typeface="Wingdings" panose="05000000000000000000" pitchFamily="2" charset="2"/>
              <a:buChar char="Ø"/>
            </a:pPr>
            <a:r>
              <a:rPr lang="en-US" sz="1500" dirty="0"/>
              <a:t>Retired in southern Italy, with a distributed income of </a:t>
            </a:r>
            <a:r>
              <a:rPr lang="en-US" sz="1500" b="1" dirty="0"/>
              <a:t>61,000 </a:t>
            </a:r>
            <a:r>
              <a:rPr lang="en-AU" sz="1600" b="1" dirty="0"/>
              <a:t>€ (</a:t>
            </a:r>
            <a:r>
              <a:rPr lang="en-US" sz="1500" b="1" dirty="0"/>
              <a:t>$100,000 AUD)</a:t>
            </a:r>
          </a:p>
          <a:p>
            <a:pPr marL="285750" indent="-285750">
              <a:buFont typeface="Wingdings" panose="05000000000000000000" pitchFamily="2" charset="2"/>
              <a:buChar char="Ø"/>
            </a:pPr>
            <a:r>
              <a:rPr lang="en-US" sz="1500" dirty="0"/>
              <a:t>Italian tax of </a:t>
            </a:r>
            <a:r>
              <a:rPr lang="en-US" sz="1500" b="1" dirty="0"/>
              <a:t>4,270</a:t>
            </a:r>
            <a:r>
              <a:rPr lang="en-US" sz="1500" dirty="0"/>
              <a:t> euro </a:t>
            </a:r>
            <a:r>
              <a:rPr lang="en-US" sz="1500" b="1" dirty="0"/>
              <a:t>($6,992 AUD)</a:t>
            </a:r>
            <a:r>
              <a:rPr lang="en-US" sz="1500" dirty="0"/>
              <a:t> claimable as a tax credit in your other country. </a:t>
            </a:r>
          </a:p>
          <a:p>
            <a:pPr marL="285750" indent="-285750">
              <a:buFont typeface="Wingdings" panose="05000000000000000000" pitchFamily="2" charset="2"/>
              <a:buChar char="Ø"/>
            </a:pPr>
            <a:r>
              <a:rPr lang="en-US" sz="1500" dirty="0"/>
              <a:t>To compare $22,967 AUD + </a:t>
            </a:r>
            <a:r>
              <a:rPr lang="en-US" sz="1500" dirty="0" err="1"/>
              <a:t>medicare</a:t>
            </a:r>
            <a:r>
              <a:rPr lang="en-US" sz="1500" dirty="0"/>
              <a:t> levy of 2% </a:t>
            </a:r>
            <a:r>
              <a:rPr lang="en-US" sz="1500" b="1" dirty="0"/>
              <a:t>(Total of $23,430 AUD</a:t>
            </a:r>
            <a:r>
              <a:rPr lang="en-US" sz="1500" dirty="0"/>
              <a:t>)</a:t>
            </a:r>
          </a:p>
          <a:p>
            <a:pPr marL="285750" indent="-285750">
              <a:buFont typeface="Wingdings" panose="05000000000000000000" pitchFamily="2" charset="2"/>
              <a:buChar char="Ø"/>
            </a:pPr>
            <a:r>
              <a:rPr lang="en-US" sz="1500" dirty="0"/>
              <a:t>Italian Elective Resident is 1/3 of Australian costs. </a:t>
            </a:r>
          </a:p>
          <a:p>
            <a:pPr marL="285750" indent="-285750">
              <a:buFont typeface="Wingdings" panose="05000000000000000000" pitchFamily="2" charset="2"/>
              <a:buChar char="Ø"/>
            </a:pPr>
            <a:r>
              <a:rPr lang="en-US" sz="1500" dirty="0"/>
              <a:t>Solution suits Employees </a:t>
            </a:r>
            <a:r>
              <a:rPr lang="en-US" sz="1500" b="1" dirty="0"/>
              <a:t>‘E’s </a:t>
            </a:r>
          </a:p>
          <a:p>
            <a:pPr marL="285750" indent="-285750">
              <a:buFont typeface="Wingdings" panose="05000000000000000000" pitchFamily="2" charset="2"/>
              <a:buChar char="Ø"/>
            </a:pPr>
            <a:r>
              <a:rPr lang="en-US" sz="1500" b="1" dirty="0"/>
              <a:t>I understand the attractiveness of retired expats relocating to these regions. </a:t>
            </a:r>
          </a:p>
          <a:p>
            <a:pPr marL="285750" indent="-285750">
              <a:buFont typeface="Wingdings" panose="05000000000000000000" pitchFamily="2" charset="2"/>
              <a:buChar char="Ø"/>
            </a:pPr>
            <a:r>
              <a:rPr lang="en-US" sz="1500" dirty="0"/>
              <a:t>For us it would be 7,000 Euro or </a:t>
            </a:r>
            <a:r>
              <a:rPr lang="en-US" sz="1500" b="1" dirty="0"/>
              <a:t>$11,500 AUD </a:t>
            </a:r>
            <a:r>
              <a:rPr lang="en-US" sz="1500" dirty="0"/>
              <a:t>Italian Tax payment – claimable in Australia (Foreign Tax credits) </a:t>
            </a:r>
            <a:endParaRPr lang="en-AU" dirty="0"/>
          </a:p>
        </p:txBody>
      </p:sp>
    </p:spTree>
    <p:extLst>
      <p:ext uri="{BB962C8B-B14F-4D97-AF65-F5344CB8AC3E}">
        <p14:creationId xmlns:p14="http://schemas.microsoft.com/office/powerpoint/2010/main" val="749600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fade">
                                      <p:cBhvr>
                                        <p:cTn id="37" dur="500"/>
                                        <p:tgtEl>
                                          <p:spTgt spid="7">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3" end="3"/>
                                            </p:txEl>
                                          </p:spTgt>
                                        </p:tgtEl>
                                        <p:attrNameLst>
                                          <p:attrName>style.visibility</p:attrName>
                                        </p:attrNameLst>
                                      </p:cBhvr>
                                      <p:to>
                                        <p:strVal val="visible"/>
                                      </p:to>
                                    </p:set>
                                    <p:animEffect transition="in" filter="fade">
                                      <p:cBhvr>
                                        <p:cTn id="42" dur="500"/>
                                        <p:tgtEl>
                                          <p:spTgt spid="7">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xEl>
                                              <p:pRg st="4" end="4"/>
                                            </p:txEl>
                                          </p:spTgt>
                                        </p:tgtEl>
                                        <p:attrNameLst>
                                          <p:attrName>style.visibility</p:attrName>
                                        </p:attrNameLst>
                                      </p:cBhvr>
                                      <p:to>
                                        <p:strVal val="visible"/>
                                      </p:to>
                                    </p:set>
                                    <p:animEffect transition="in" filter="fade">
                                      <p:cBhvr>
                                        <p:cTn id="47" dur="500"/>
                                        <p:tgtEl>
                                          <p:spTgt spid="7">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xEl>
                                              <p:pRg st="5" end="5"/>
                                            </p:txEl>
                                          </p:spTgt>
                                        </p:tgtEl>
                                        <p:attrNameLst>
                                          <p:attrName>style.visibility</p:attrName>
                                        </p:attrNameLst>
                                      </p:cBhvr>
                                      <p:to>
                                        <p:strVal val="visible"/>
                                      </p:to>
                                    </p:set>
                                    <p:animEffect transition="in" filter="fade">
                                      <p:cBhvr>
                                        <p:cTn id="52" dur="500"/>
                                        <p:tgtEl>
                                          <p:spTgt spid="7">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
                                            <p:txEl>
                                              <p:pRg st="6" end="6"/>
                                            </p:txEl>
                                          </p:spTgt>
                                        </p:tgtEl>
                                        <p:attrNameLst>
                                          <p:attrName>style.visibility</p:attrName>
                                        </p:attrNameLst>
                                      </p:cBhvr>
                                      <p:to>
                                        <p:strVal val="visible"/>
                                      </p:to>
                                    </p:set>
                                    <p:animEffect transition="in" filter="fade">
                                      <p:cBhvr>
                                        <p:cTn id="57" dur="500"/>
                                        <p:tgtEl>
                                          <p:spTgt spid="7">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
                                            <p:txEl>
                                              <p:pRg st="7" end="7"/>
                                            </p:txEl>
                                          </p:spTgt>
                                        </p:tgtEl>
                                        <p:attrNameLst>
                                          <p:attrName>style.visibility</p:attrName>
                                        </p:attrNameLst>
                                      </p:cBhvr>
                                      <p:to>
                                        <p:strVal val="visible"/>
                                      </p:to>
                                    </p:set>
                                    <p:animEffect transition="in" filter="fade">
                                      <p:cBhvr>
                                        <p:cTn id="62" dur="500"/>
                                        <p:tgtEl>
                                          <p:spTgt spid="7">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
                                            <p:txEl>
                                              <p:pRg st="8" end="8"/>
                                            </p:txEl>
                                          </p:spTgt>
                                        </p:tgtEl>
                                        <p:attrNameLst>
                                          <p:attrName>style.visibility</p:attrName>
                                        </p:attrNameLst>
                                      </p:cBhvr>
                                      <p:to>
                                        <p:strVal val="visible"/>
                                      </p:to>
                                    </p:set>
                                    <p:animEffect transition="in" filter="fade">
                                      <p:cBhvr>
                                        <p:cTn id="6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4" name="Rectangle 13">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AU"/>
          </a:p>
        </p:txBody>
      </p:sp>
      <p:sp>
        <p:nvSpPr>
          <p:cNvPr id="16" name="Rectangle 15">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043" y="457200"/>
            <a:ext cx="8455914"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049" y="521208"/>
            <a:ext cx="8359902"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t="7498"/>
          <a:stretch/>
        </p:blipFill>
        <p:spPr>
          <a:xfrm>
            <a:off x="1207893" y="905933"/>
            <a:ext cx="6752216" cy="4684437"/>
          </a:xfrm>
        </p:spPr>
      </p:pic>
      <p:sp>
        <p:nvSpPr>
          <p:cNvPr id="5" name="Footer Placeholder 4"/>
          <p:cNvSpPr>
            <a:spLocks noGrp="1"/>
          </p:cNvSpPr>
          <p:nvPr>
            <p:ph type="ftr" sz="quarter" idx="11"/>
          </p:nvPr>
        </p:nvSpPr>
        <p:spPr>
          <a:xfrm>
            <a:off x="3249389" y="5676041"/>
            <a:ext cx="2670982" cy="269620"/>
          </a:xfrm>
        </p:spPr>
        <p:txBody>
          <a:bodyPr/>
          <a:lstStyle/>
          <a:p>
            <a:pPr defTabSz="500634">
              <a:spcAft>
                <a:spcPts val="600"/>
              </a:spcAft>
            </a:pPr>
            <a:r>
              <a:rPr lang="en-AU" sz="657" kern="1200" cap="all" baseline="0">
                <a:solidFill>
                  <a:srgbClr val="FFFFFF"/>
                </a:solidFill>
                <a:latin typeface="+mn-lt"/>
                <a:ea typeface="+mn-ea"/>
                <a:cs typeface="+mn-cs"/>
              </a:rPr>
              <a:t>www.keldavis.com</a:t>
            </a:r>
            <a:endParaRPr lang="en-AU"/>
          </a:p>
        </p:txBody>
      </p:sp>
      <p:pic>
        <p:nvPicPr>
          <p:cNvPr id="7" name="Picture 6">
            <a:extLst>
              <a:ext uri="{FF2B5EF4-FFF2-40B4-BE49-F238E27FC236}">
                <a16:creationId xmlns:a16="http://schemas.microsoft.com/office/drawing/2014/main" id="{E3913473-ED34-D070-6083-A23E2F68CF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1743" y="930367"/>
            <a:ext cx="1075574" cy="1075574"/>
          </a:xfrm>
          <a:prstGeom prst="rect">
            <a:avLst/>
          </a:prstGeom>
        </p:spPr>
      </p:pic>
    </p:spTree>
    <p:extLst>
      <p:ext uri="{BB962C8B-B14F-4D97-AF65-F5344CB8AC3E}">
        <p14:creationId xmlns:p14="http://schemas.microsoft.com/office/powerpoint/2010/main" val="1800910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ight View at Sky Tower, Auckland">
            <a:extLst>
              <a:ext uri="{FF2B5EF4-FFF2-40B4-BE49-F238E27FC236}">
                <a16:creationId xmlns:a16="http://schemas.microsoft.com/office/drawing/2014/main" id="{0C3A6841-A5DA-40BA-F2F7-272498477D29}"/>
              </a:ext>
            </a:extLst>
          </p:cNvPr>
          <p:cNvPicPr>
            <a:picLocks noChangeAspect="1" noChangeArrowheads="1"/>
          </p:cNvPicPr>
          <p:nvPr/>
        </p:nvPicPr>
        <p:blipFill rotWithShape="1">
          <a:blip r:embed="rId2">
            <a:alphaModFix amt="20000"/>
            <a:extLst>
              <a:ext uri="{28A0092B-C50C-407E-A947-70E740481C1C}">
                <a14:useLocalDpi xmlns:a14="http://schemas.microsoft.com/office/drawing/2010/main" val="0"/>
              </a:ext>
            </a:extLst>
          </a:blip>
          <a:srcRect r="11535"/>
          <a:stretch/>
        </p:blipFill>
        <p:spPr bwMode="auto">
          <a:xfrm>
            <a:off x="-415" y="-36761"/>
            <a:ext cx="9144415" cy="689476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C17DB-1F09-F956-4169-BA30BA22CF57}"/>
              </a:ext>
            </a:extLst>
          </p:cNvPr>
          <p:cNvSpPr>
            <a:spLocks noGrp="1"/>
          </p:cNvSpPr>
          <p:nvPr>
            <p:ph type="title"/>
          </p:nvPr>
        </p:nvSpPr>
        <p:spPr>
          <a:xfrm>
            <a:off x="822960" y="286605"/>
            <a:ext cx="7543800" cy="697369"/>
          </a:xfrm>
        </p:spPr>
        <p:txBody>
          <a:bodyPr>
            <a:normAutofit fontScale="90000"/>
          </a:bodyPr>
          <a:lstStyle/>
          <a:p>
            <a:r>
              <a:rPr lang="en-US" dirty="0"/>
              <a:t>NZ Tax Law revoked 2024 -2025</a:t>
            </a:r>
            <a:endParaRPr lang="en-AU" dirty="0"/>
          </a:p>
        </p:txBody>
      </p:sp>
      <p:sp>
        <p:nvSpPr>
          <p:cNvPr id="3" name="Content Placeholder 2">
            <a:extLst>
              <a:ext uri="{FF2B5EF4-FFF2-40B4-BE49-F238E27FC236}">
                <a16:creationId xmlns:a16="http://schemas.microsoft.com/office/drawing/2014/main" id="{63E51562-39F3-7956-C5B7-06D8A31BCA88}"/>
              </a:ext>
            </a:extLst>
          </p:cNvPr>
          <p:cNvSpPr>
            <a:spLocks noGrp="1"/>
          </p:cNvSpPr>
          <p:nvPr>
            <p:ph idx="1"/>
          </p:nvPr>
        </p:nvSpPr>
        <p:spPr>
          <a:xfrm>
            <a:off x="487018" y="983974"/>
            <a:ext cx="8150086" cy="4850296"/>
          </a:xfrm>
        </p:spPr>
        <p:txBody>
          <a:bodyPr>
            <a:normAutofit fontScale="92500" lnSpcReduction="10000"/>
          </a:bodyPr>
          <a:lstStyle/>
          <a:p>
            <a:r>
              <a:rPr lang="en-US" b="1" dirty="0">
                <a:solidFill>
                  <a:srgbClr val="333333"/>
                </a:solidFill>
                <a:latin typeface="__untitledSansFont_bedf3f"/>
              </a:rPr>
              <a:t>October 2021 Jacinta </a:t>
            </a:r>
            <a:r>
              <a:rPr lang="en-US" b="1" dirty="0" err="1">
                <a:solidFill>
                  <a:srgbClr val="333333"/>
                </a:solidFill>
                <a:latin typeface="__untitledSansFont_bedf3f"/>
              </a:rPr>
              <a:t>Adhern</a:t>
            </a:r>
            <a:r>
              <a:rPr lang="en-US" b="1" dirty="0">
                <a:solidFill>
                  <a:srgbClr val="333333"/>
                </a:solidFill>
                <a:latin typeface="__untitledSansFont_bedf3f"/>
              </a:rPr>
              <a:t> Led Government decision </a:t>
            </a:r>
            <a:r>
              <a:rPr lang="en-US" b="1" i="1" dirty="0">
                <a:solidFill>
                  <a:srgbClr val="333333"/>
                </a:solidFill>
                <a:latin typeface="__untitledSansFont_bedf3f"/>
              </a:rPr>
              <a:t>‘</a:t>
            </a:r>
            <a:r>
              <a:rPr lang="en-US" i="1" dirty="0">
                <a:solidFill>
                  <a:srgbClr val="333333"/>
                </a:solidFill>
                <a:latin typeface="__untitledSansFont_bedf3f"/>
              </a:rPr>
              <a:t>A landlord can no longer claim interest as a legitimate investment expense on residential property.’</a:t>
            </a:r>
            <a:r>
              <a:rPr lang="en-US" dirty="0">
                <a:solidFill>
                  <a:srgbClr val="333333"/>
                </a:solidFill>
                <a:latin typeface="__untitledSansFont_bedf3f"/>
              </a:rPr>
              <a:t> </a:t>
            </a:r>
          </a:p>
          <a:p>
            <a:r>
              <a:rPr lang="en-US" b="1" dirty="0">
                <a:solidFill>
                  <a:srgbClr val="333333"/>
                </a:solidFill>
                <a:latin typeface="__untitledSansFont_bedf3f"/>
              </a:rPr>
              <a:t>The result</a:t>
            </a:r>
            <a:r>
              <a:rPr lang="en-US" dirty="0">
                <a:solidFill>
                  <a:srgbClr val="333333"/>
                </a:solidFill>
                <a:latin typeface="__untitledSansFont_bedf3f"/>
              </a:rPr>
              <a:t> – </a:t>
            </a:r>
          </a:p>
          <a:p>
            <a:pPr>
              <a:buFont typeface="Wingdings" panose="05000000000000000000" pitchFamily="2" charset="2"/>
              <a:buChar char="Ø"/>
            </a:pPr>
            <a:r>
              <a:rPr lang="en-US" dirty="0">
                <a:solidFill>
                  <a:srgbClr val="333333"/>
                </a:solidFill>
                <a:latin typeface="__untitledSansFont_bedf3f"/>
              </a:rPr>
              <a:t> Landlords paid income tax on the investment interest paid to banks </a:t>
            </a:r>
            <a:r>
              <a:rPr lang="en-US" i="1" dirty="0">
                <a:solidFill>
                  <a:srgbClr val="333333"/>
                </a:solidFill>
                <a:latin typeface="__untitledSansFont_bedf3f"/>
              </a:rPr>
              <a:t>(30% tax on all interest payments) </a:t>
            </a:r>
          </a:p>
          <a:p>
            <a:pPr>
              <a:buFont typeface="Wingdings" panose="05000000000000000000" pitchFamily="2" charset="2"/>
              <a:buChar char="Ø"/>
            </a:pPr>
            <a:r>
              <a:rPr lang="en-US" dirty="0">
                <a:solidFill>
                  <a:srgbClr val="333333"/>
                </a:solidFill>
                <a:latin typeface="__untitledSansFont_bedf3f"/>
              </a:rPr>
              <a:t> Property prices fell as investors sold their properties &amp; left N.Z. </a:t>
            </a:r>
          </a:p>
          <a:p>
            <a:pPr>
              <a:buFont typeface="Wingdings" panose="05000000000000000000" pitchFamily="2" charset="2"/>
              <a:buChar char="Ø"/>
            </a:pPr>
            <a:r>
              <a:rPr lang="en-US" dirty="0">
                <a:solidFill>
                  <a:srgbClr val="333333"/>
                </a:solidFill>
                <a:latin typeface="__untitledSansFont_bedf3f"/>
              </a:rPr>
              <a:t> </a:t>
            </a:r>
            <a:r>
              <a:rPr lang="en-US" b="1" dirty="0">
                <a:solidFill>
                  <a:srgbClr val="333333"/>
                </a:solidFill>
                <a:latin typeface="__untitledSansFont_bedf3f"/>
              </a:rPr>
              <a:t>A rental Crisis.</a:t>
            </a:r>
            <a:r>
              <a:rPr lang="en-US" dirty="0">
                <a:solidFill>
                  <a:srgbClr val="333333"/>
                </a:solidFill>
                <a:latin typeface="__untitledSansFont_bedf3f"/>
              </a:rPr>
              <a:t> All rents increased in price / rentals properties reduced in number. </a:t>
            </a:r>
            <a:r>
              <a:rPr lang="en-US" i="1" dirty="0">
                <a:solidFill>
                  <a:srgbClr val="333333"/>
                </a:solidFill>
                <a:latin typeface="__untitledSansFont_bedf3f"/>
              </a:rPr>
              <a:t>(Very expensive to rent a home)</a:t>
            </a:r>
            <a:r>
              <a:rPr lang="en-US" dirty="0">
                <a:solidFill>
                  <a:srgbClr val="333333"/>
                </a:solidFill>
                <a:latin typeface="__untitledSansFont_bedf3f"/>
              </a:rPr>
              <a:t> </a:t>
            </a:r>
          </a:p>
          <a:p>
            <a:pPr algn="l"/>
            <a:r>
              <a:rPr lang="en-US" b="1" i="0" dirty="0">
                <a:solidFill>
                  <a:srgbClr val="333333"/>
                </a:solidFill>
                <a:effectLst/>
                <a:latin typeface="__untitledSansFont_bedf3f"/>
              </a:rPr>
              <a:t>Decision Reversed 1</a:t>
            </a:r>
            <a:r>
              <a:rPr lang="en-US" b="1" i="0" baseline="30000" dirty="0">
                <a:solidFill>
                  <a:srgbClr val="333333"/>
                </a:solidFill>
                <a:effectLst/>
                <a:latin typeface="__untitledSansFont_bedf3f"/>
              </a:rPr>
              <a:t>st</a:t>
            </a:r>
            <a:r>
              <a:rPr lang="en-US" b="1" i="0" dirty="0">
                <a:solidFill>
                  <a:srgbClr val="333333"/>
                </a:solidFill>
                <a:effectLst/>
                <a:latin typeface="__untitledSansFont_bedf3f"/>
              </a:rPr>
              <a:t> April 2024 </a:t>
            </a:r>
          </a:p>
          <a:p>
            <a:r>
              <a:rPr lang="en-US" dirty="0">
                <a:solidFill>
                  <a:srgbClr val="333333"/>
                </a:solidFill>
                <a:latin typeface="__untitledSansFont_bedf3f"/>
              </a:rPr>
              <a:t>Property investors can claim 80% of their interest expenses from </a:t>
            </a:r>
            <a:r>
              <a:rPr lang="en-US" b="1" dirty="0">
                <a:solidFill>
                  <a:srgbClr val="333333"/>
                </a:solidFill>
                <a:latin typeface="__untitledSansFont_bedf3f"/>
              </a:rPr>
              <a:t>April 1</a:t>
            </a:r>
            <a:r>
              <a:rPr lang="en-US" b="1" baseline="30000" dirty="0">
                <a:solidFill>
                  <a:srgbClr val="333333"/>
                </a:solidFill>
                <a:latin typeface="__untitledSansFont_bedf3f"/>
              </a:rPr>
              <a:t>st</a:t>
            </a:r>
            <a:r>
              <a:rPr lang="en-US" b="1" dirty="0">
                <a:solidFill>
                  <a:srgbClr val="333333"/>
                </a:solidFill>
                <a:latin typeface="__untitledSansFont_bedf3f"/>
              </a:rPr>
              <a:t> , 2024.  </a:t>
            </a:r>
            <a:r>
              <a:rPr lang="en-US" dirty="0">
                <a:solidFill>
                  <a:srgbClr val="333333"/>
                </a:solidFill>
                <a:latin typeface="__untitledSansFont_bedf3f"/>
              </a:rPr>
              <a:t>This means property investors will pay less tax and make more money.</a:t>
            </a:r>
          </a:p>
          <a:p>
            <a:r>
              <a:rPr lang="en-US" b="0" i="0" dirty="0">
                <a:solidFill>
                  <a:srgbClr val="333333"/>
                </a:solidFill>
                <a:effectLst/>
                <a:latin typeface="__untitledSansFont_bedf3f"/>
              </a:rPr>
              <a:t>The National government will fully reverse </a:t>
            </a:r>
            <a:r>
              <a:rPr lang="en-US" b="0" i="0" dirty="0" err="1">
                <a:solidFill>
                  <a:srgbClr val="333333"/>
                </a:solidFill>
                <a:effectLst/>
                <a:latin typeface="__untitledSansFont_bedf3f"/>
              </a:rPr>
              <a:t>Labour’s</a:t>
            </a:r>
            <a:r>
              <a:rPr lang="en-US" b="0" i="0" dirty="0">
                <a:solidFill>
                  <a:srgbClr val="333333"/>
                </a:solidFill>
                <a:effectLst/>
                <a:latin typeface="__untitledSansFont_bedf3f"/>
              </a:rPr>
              <a:t> interest deductibility tax law by </a:t>
            </a:r>
            <a:r>
              <a:rPr lang="en-US" b="1" i="0" dirty="0">
                <a:solidFill>
                  <a:srgbClr val="333333"/>
                </a:solidFill>
                <a:effectLst/>
                <a:latin typeface="__untitledSansFont_bedf3f"/>
              </a:rPr>
              <a:t>April 2025.</a:t>
            </a:r>
            <a:endParaRPr lang="en-US" b="0" i="0" dirty="0">
              <a:solidFill>
                <a:srgbClr val="333333"/>
              </a:solidFill>
              <a:effectLst/>
              <a:latin typeface="__untitledSansFont_bedf3f"/>
            </a:endParaRPr>
          </a:p>
          <a:p>
            <a:pPr marL="0" indent="0" algn="l">
              <a:buNone/>
            </a:pPr>
            <a:r>
              <a:rPr lang="en-US" b="0" i="0" dirty="0">
                <a:solidFill>
                  <a:srgbClr val="333333"/>
                </a:solidFill>
                <a:effectLst/>
                <a:latin typeface="__untitledSansFont_bedf3f"/>
              </a:rPr>
              <a:t> The reversal now means an opportunity to re-invest into New Zealand again.  </a:t>
            </a:r>
          </a:p>
        </p:txBody>
      </p:sp>
      <p:sp>
        <p:nvSpPr>
          <p:cNvPr id="4" name="Footer Placeholder 3">
            <a:extLst>
              <a:ext uri="{FF2B5EF4-FFF2-40B4-BE49-F238E27FC236}">
                <a16:creationId xmlns:a16="http://schemas.microsoft.com/office/drawing/2014/main" id="{9C701E78-C3E3-49F6-8C1D-A510CE390A75}"/>
              </a:ext>
            </a:extLst>
          </p:cNvPr>
          <p:cNvSpPr>
            <a:spLocks noGrp="1"/>
          </p:cNvSpPr>
          <p:nvPr>
            <p:ph type="ftr" sz="quarter" idx="11"/>
          </p:nvPr>
        </p:nvSpPr>
        <p:spPr/>
        <p:txBody>
          <a:bodyPr/>
          <a:lstStyle/>
          <a:p>
            <a:r>
              <a:rPr lang="en-AU"/>
              <a:t>www.keldavis.com</a:t>
            </a:r>
            <a:endParaRPr lang="en-AU" dirty="0"/>
          </a:p>
        </p:txBody>
      </p:sp>
      <p:sp>
        <p:nvSpPr>
          <p:cNvPr id="5" name="TextBox 4">
            <a:extLst>
              <a:ext uri="{FF2B5EF4-FFF2-40B4-BE49-F238E27FC236}">
                <a16:creationId xmlns:a16="http://schemas.microsoft.com/office/drawing/2014/main" id="{9A8B0125-57ED-4B3C-729A-748A5ACC6155}"/>
              </a:ext>
            </a:extLst>
          </p:cNvPr>
          <p:cNvSpPr txBox="1"/>
          <p:nvPr/>
        </p:nvSpPr>
        <p:spPr>
          <a:xfrm>
            <a:off x="822959" y="5834270"/>
            <a:ext cx="6539948" cy="215444"/>
          </a:xfrm>
          <a:prstGeom prst="rect">
            <a:avLst/>
          </a:prstGeom>
          <a:noFill/>
        </p:spPr>
        <p:txBody>
          <a:bodyPr wrap="square" rtlCol="0">
            <a:spAutoFit/>
          </a:bodyPr>
          <a:lstStyle/>
          <a:p>
            <a:r>
              <a:rPr lang="en-US" sz="800" dirty="0">
                <a:hlinkClick r:id="rId3"/>
              </a:rPr>
              <a:t>Interest Deductibility NZ (2024) | </a:t>
            </a:r>
            <a:r>
              <a:rPr lang="en-US" sz="800" dirty="0" err="1">
                <a:hlinkClick r:id="rId3"/>
              </a:rPr>
              <a:t>Opes</a:t>
            </a:r>
            <a:r>
              <a:rPr lang="en-US" sz="800" dirty="0">
                <a:hlinkClick r:id="rId3"/>
              </a:rPr>
              <a:t> Partners</a:t>
            </a:r>
            <a:endParaRPr lang="en-AU" sz="800" dirty="0"/>
          </a:p>
        </p:txBody>
      </p:sp>
    </p:spTree>
    <p:extLst>
      <p:ext uri="{BB962C8B-B14F-4D97-AF65-F5344CB8AC3E}">
        <p14:creationId xmlns:p14="http://schemas.microsoft.com/office/powerpoint/2010/main" val="3418213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3E684-7EA6-F05D-B0F0-76AB5A966841}"/>
              </a:ext>
            </a:extLst>
          </p:cNvPr>
          <p:cNvSpPr>
            <a:spLocks noGrp="1"/>
          </p:cNvSpPr>
          <p:nvPr>
            <p:ph type="title"/>
          </p:nvPr>
        </p:nvSpPr>
        <p:spPr>
          <a:xfrm>
            <a:off x="822960" y="286604"/>
            <a:ext cx="7543800" cy="718837"/>
          </a:xfrm>
        </p:spPr>
        <p:txBody>
          <a:bodyPr vert="horz" lIns="91440" tIns="45720" rIns="91440" bIns="45720" rtlCol="0" anchor="b">
            <a:normAutofit/>
          </a:bodyPr>
          <a:lstStyle/>
          <a:p>
            <a:r>
              <a:rPr lang="en-US" dirty="0"/>
              <a:t>Rental Property Opportunities</a:t>
            </a:r>
          </a:p>
        </p:txBody>
      </p:sp>
      <p:sp>
        <p:nvSpPr>
          <p:cNvPr id="3" name="Content Placeholder 2">
            <a:extLst>
              <a:ext uri="{FF2B5EF4-FFF2-40B4-BE49-F238E27FC236}">
                <a16:creationId xmlns:a16="http://schemas.microsoft.com/office/drawing/2014/main" id="{32EBC0BF-50AC-C97A-8BD3-CBB0F92305CA}"/>
              </a:ext>
            </a:extLst>
          </p:cNvPr>
          <p:cNvSpPr>
            <a:spLocks noGrp="1"/>
          </p:cNvSpPr>
          <p:nvPr>
            <p:ph idx="1"/>
          </p:nvPr>
        </p:nvSpPr>
        <p:spPr>
          <a:xfrm>
            <a:off x="822959" y="1155728"/>
            <a:ext cx="4841240" cy="4713366"/>
          </a:xfrm>
        </p:spPr>
        <p:txBody>
          <a:bodyPr vert="horz" lIns="0" tIns="45720" rIns="0" bIns="45720" rtlCol="0">
            <a:normAutofit/>
          </a:bodyPr>
          <a:lstStyle/>
          <a:p>
            <a:r>
              <a:rPr lang="en-US" b="1" dirty="0"/>
              <a:t>Italy</a:t>
            </a:r>
          </a:p>
          <a:p>
            <a:r>
              <a:rPr lang="en-US" dirty="0"/>
              <a:t>Thousands of properties are available for purchase as homes, rentals or air BNB in Italy.   </a:t>
            </a:r>
          </a:p>
          <a:p>
            <a:r>
              <a:rPr lang="en-US" dirty="0"/>
              <a:t>Prices have fallen slightly (approx. 1 % - 3%) over the last 12 months. </a:t>
            </a:r>
          </a:p>
          <a:p>
            <a:r>
              <a:rPr lang="en-US" dirty="0">
                <a:highlight>
                  <a:srgbClr val="FFFFFF"/>
                </a:highlight>
              </a:rPr>
              <a:t>Rental yields of 9% on advertised properties.</a:t>
            </a:r>
          </a:p>
          <a:p>
            <a:r>
              <a:rPr lang="en-US" b="0" i="0" dirty="0">
                <a:effectLst/>
                <a:highlight>
                  <a:srgbClr val="FFFFFF"/>
                </a:highlight>
              </a:rPr>
              <a:t>There is an </a:t>
            </a:r>
            <a:r>
              <a:rPr lang="en-US" b="1" i="0" dirty="0">
                <a:effectLst/>
                <a:highlight>
                  <a:srgbClr val="FFFFFF"/>
                </a:highlight>
              </a:rPr>
              <a:t>annual property tax </a:t>
            </a:r>
            <a:r>
              <a:rPr lang="en-US" b="0" i="0" dirty="0">
                <a:effectLst/>
                <a:highlight>
                  <a:srgbClr val="FFFFFF"/>
                </a:highlight>
              </a:rPr>
              <a:t>that ranges from 0.4% to 0.7% of fiscal value, depending on location and property type. </a:t>
            </a:r>
          </a:p>
          <a:p>
            <a:r>
              <a:rPr lang="en-US" dirty="0">
                <a:highlight>
                  <a:srgbClr val="FFFFFF"/>
                </a:highlight>
              </a:rPr>
              <a:t>I have not investigated further at this stage, just finding countries / regions at the moment. </a:t>
            </a:r>
          </a:p>
          <a:p>
            <a:endParaRPr lang="en-US" dirty="0"/>
          </a:p>
          <a:p>
            <a:endParaRPr lang="en-US" dirty="0"/>
          </a:p>
        </p:txBody>
      </p:sp>
      <p:pic>
        <p:nvPicPr>
          <p:cNvPr id="12290" name="Picture 2" descr="Stunning Restored Mill in Umbria for Sale - Casa Tuscany ...">
            <a:extLst>
              <a:ext uri="{FF2B5EF4-FFF2-40B4-BE49-F238E27FC236}">
                <a16:creationId xmlns:a16="http://schemas.microsoft.com/office/drawing/2014/main" id="{8BB043DF-7A55-FAD2-93D0-8F15F68C382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015427" y="2470250"/>
            <a:ext cx="2351332" cy="2363147"/>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549130BA-2316-94A5-3BE8-CA10CFAC744B}"/>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914400">
              <a:spcAft>
                <a:spcPts val="600"/>
              </a:spcAft>
            </a:pPr>
            <a:r>
              <a:rPr lang="en-US" kern="1200" cap="all" baseline="0">
                <a:solidFill>
                  <a:srgbClr val="FFFFFF"/>
                </a:solidFill>
                <a:latin typeface="+mn-lt"/>
                <a:ea typeface="+mn-ea"/>
                <a:cs typeface="+mn-cs"/>
              </a:rPr>
              <a:t>www.keldavis.com</a:t>
            </a:r>
          </a:p>
        </p:txBody>
      </p:sp>
    </p:spTree>
    <p:extLst>
      <p:ext uri="{BB962C8B-B14F-4D97-AF65-F5344CB8AC3E}">
        <p14:creationId xmlns:p14="http://schemas.microsoft.com/office/powerpoint/2010/main" val="537349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D007D-916D-BA54-B57B-1BD4D62A7923}"/>
              </a:ext>
            </a:extLst>
          </p:cNvPr>
          <p:cNvSpPr>
            <a:spLocks noGrp="1"/>
          </p:cNvSpPr>
          <p:nvPr>
            <p:ph type="title"/>
          </p:nvPr>
        </p:nvSpPr>
        <p:spPr/>
        <p:txBody>
          <a:bodyPr/>
          <a:lstStyle/>
          <a:p>
            <a:r>
              <a:rPr lang="en-US" dirty="0"/>
              <a:t>Silver Demand Rises</a:t>
            </a:r>
            <a:endParaRPr lang="en-AU" dirty="0"/>
          </a:p>
        </p:txBody>
      </p:sp>
      <p:sp>
        <p:nvSpPr>
          <p:cNvPr id="3" name="Content Placeholder 2">
            <a:extLst>
              <a:ext uri="{FF2B5EF4-FFF2-40B4-BE49-F238E27FC236}">
                <a16:creationId xmlns:a16="http://schemas.microsoft.com/office/drawing/2014/main" id="{5025E5FF-2B08-F895-2611-823BE67C50F8}"/>
              </a:ext>
            </a:extLst>
          </p:cNvPr>
          <p:cNvSpPr>
            <a:spLocks noGrp="1"/>
          </p:cNvSpPr>
          <p:nvPr>
            <p:ph idx="1"/>
          </p:nvPr>
        </p:nvSpPr>
        <p:spPr/>
        <p:txBody>
          <a:bodyPr>
            <a:normAutofit fontScale="92500" lnSpcReduction="20000"/>
          </a:bodyPr>
          <a:lstStyle/>
          <a:p>
            <a:pPr algn="l"/>
            <a:r>
              <a:rPr lang="en-US" b="0" i="0" cap="all" dirty="0">
                <a:solidFill>
                  <a:srgbClr val="1C4D6C"/>
                </a:solidFill>
                <a:effectLst/>
                <a:highlight>
                  <a:srgbClr val="FFFFFF"/>
                </a:highlight>
                <a:latin typeface="Conv_museosans-500"/>
              </a:rPr>
              <a:t>GLOBAL SILVER DEMAND FORECASTED TO RISE TO 1.2 BILLION OUNCES IN 2024</a:t>
            </a:r>
          </a:p>
          <a:p>
            <a:pPr algn="l">
              <a:buFont typeface="Arial" panose="020B0604020202020204" pitchFamily="34" charset="0"/>
              <a:buChar char="•"/>
            </a:pPr>
            <a:r>
              <a:rPr lang="en-US" b="0" i="0" dirty="0">
                <a:solidFill>
                  <a:srgbClr val="333333"/>
                </a:solidFill>
                <a:effectLst/>
                <a:highlight>
                  <a:srgbClr val="FFFFFF"/>
                </a:highlight>
                <a:latin typeface="Conv_museosans-500"/>
              </a:rPr>
              <a:t>Posted on </a:t>
            </a:r>
            <a:r>
              <a:rPr lang="en-US" b="0" i="1" dirty="0">
                <a:solidFill>
                  <a:srgbClr val="333333"/>
                </a:solidFill>
                <a:effectLst/>
                <a:highlight>
                  <a:srgbClr val="FFFFFF"/>
                </a:highlight>
                <a:latin typeface="Conv_museosans-500"/>
              </a:rPr>
              <a:t>01 30, 2024</a:t>
            </a:r>
            <a:endParaRPr lang="en-US" b="0" i="0" dirty="0">
              <a:solidFill>
                <a:srgbClr val="333333"/>
              </a:solidFill>
              <a:effectLst/>
              <a:highlight>
                <a:srgbClr val="FFFFFF"/>
              </a:highlight>
              <a:latin typeface="Conv_museosans-500"/>
            </a:endParaRPr>
          </a:p>
          <a:p>
            <a:pPr algn="l"/>
            <a:r>
              <a:rPr lang="en-US" b="1" i="1" dirty="0">
                <a:solidFill>
                  <a:srgbClr val="000000"/>
                </a:solidFill>
                <a:effectLst/>
                <a:highlight>
                  <a:srgbClr val="FFFFFF"/>
                </a:highlight>
                <a:latin typeface="Conv_museosans-500"/>
              </a:rPr>
              <a:t>If Achieved, It Would Be Second Highest Level on Record</a:t>
            </a:r>
            <a:r>
              <a:rPr lang="en-US" b="1" i="0" dirty="0">
                <a:solidFill>
                  <a:srgbClr val="000000"/>
                </a:solidFill>
                <a:effectLst/>
                <a:highlight>
                  <a:srgbClr val="FFFFFF"/>
                </a:highlight>
                <a:latin typeface="Conv_museosans-500"/>
              </a:rPr>
              <a:t> </a:t>
            </a:r>
            <a:endParaRPr lang="en-US" b="0" i="0" dirty="0">
              <a:solidFill>
                <a:srgbClr val="000000"/>
              </a:solidFill>
              <a:effectLst/>
              <a:highlight>
                <a:srgbClr val="FFFFFF"/>
              </a:highlight>
              <a:latin typeface="Conv_museosans-500"/>
            </a:endParaRPr>
          </a:p>
          <a:p>
            <a:pPr algn="l"/>
            <a:r>
              <a:rPr lang="en-US" b="0" i="0" dirty="0">
                <a:solidFill>
                  <a:srgbClr val="000000"/>
                </a:solidFill>
                <a:effectLst/>
                <a:highlight>
                  <a:srgbClr val="FFFFFF"/>
                </a:highlight>
                <a:latin typeface="Conv_museosans-500"/>
              </a:rPr>
              <a:t>(Washington, D.C. – January 30, 2024) Global silver demand is forecast to reach 1.2 billion ounces in 2024, which, if achieved would be the second-highest level recorded. Stronger industrial offtake is a principal catalyst for the rising global demand for the white metal, and the sector should hit a new annual high this year.</a:t>
            </a:r>
          </a:p>
          <a:p>
            <a:r>
              <a:rPr lang="en-US" b="0" i="0" dirty="0">
                <a:solidFill>
                  <a:srgbClr val="000000"/>
                </a:solidFill>
                <a:effectLst/>
                <a:highlight>
                  <a:srgbClr val="FFFFFF"/>
                </a:highlight>
                <a:latin typeface="Conv_museosans-500"/>
              </a:rPr>
              <a:t>Taking each in turn, global P.V. installations significantly exceeded initial market expectations in 2023, with new capacity additions forecast to reach another record high this year. Silver offtake should also benefit from the technological breakthrough that has brought new, </a:t>
            </a:r>
            <a:r>
              <a:rPr lang="en-US" b="0" i="0" dirty="0">
                <a:solidFill>
                  <a:srgbClr val="000000"/>
                </a:solidFill>
                <a:effectLst/>
                <a:highlight>
                  <a:srgbClr val="FFFF00"/>
                </a:highlight>
                <a:latin typeface="Conv_museosans-500"/>
              </a:rPr>
              <a:t>higher-efficiency N-type solar cells (with higher silver loadings) </a:t>
            </a:r>
            <a:r>
              <a:rPr lang="en-US" b="0" i="0" dirty="0">
                <a:solidFill>
                  <a:srgbClr val="000000"/>
                </a:solidFill>
                <a:effectLst/>
                <a:highlight>
                  <a:srgbClr val="FFFFFF"/>
                </a:highlight>
                <a:latin typeface="Conv_museosans-500"/>
              </a:rPr>
              <a:t>into mass production. In the automotive industry, greater use of electronic components and investment in battery charging infrastructure will continue supporting silver offtake.</a:t>
            </a:r>
            <a:endParaRPr lang="en-AU" dirty="0"/>
          </a:p>
        </p:txBody>
      </p:sp>
      <p:sp>
        <p:nvSpPr>
          <p:cNvPr id="4" name="Footer Placeholder 3">
            <a:extLst>
              <a:ext uri="{FF2B5EF4-FFF2-40B4-BE49-F238E27FC236}">
                <a16:creationId xmlns:a16="http://schemas.microsoft.com/office/drawing/2014/main" id="{8869E4A0-17BA-4DC5-D549-0B8644F842E0}"/>
              </a:ext>
            </a:extLst>
          </p:cNvPr>
          <p:cNvSpPr>
            <a:spLocks noGrp="1"/>
          </p:cNvSpPr>
          <p:nvPr>
            <p:ph type="ftr" sz="quarter" idx="11"/>
          </p:nvPr>
        </p:nvSpPr>
        <p:spPr/>
        <p:txBody>
          <a:bodyPr/>
          <a:lstStyle/>
          <a:p>
            <a:r>
              <a:rPr lang="en-AU"/>
              <a:t>www.keldavis.com</a:t>
            </a:r>
            <a:endParaRPr lang="en-AU" dirty="0"/>
          </a:p>
        </p:txBody>
      </p:sp>
      <p:sp>
        <p:nvSpPr>
          <p:cNvPr id="5" name="TextBox 4">
            <a:extLst>
              <a:ext uri="{FF2B5EF4-FFF2-40B4-BE49-F238E27FC236}">
                <a16:creationId xmlns:a16="http://schemas.microsoft.com/office/drawing/2014/main" id="{CA66C1EF-97EE-3191-008D-0EE457CE8073}"/>
              </a:ext>
            </a:extLst>
          </p:cNvPr>
          <p:cNvSpPr txBox="1"/>
          <p:nvPr/>
        </p:nvSpPr>
        <p:spPr>
          <a:xfrm>
            <a:off x="751114" y="5976257"/>
            <a:ext cx="7102929" cy="215444"/>
          </a:xfrm>
          <a:prstGeom prst="rect">
            <a:avLst/>
          </a:prstGeom>
          <a:noFill/>
        </p:spPr>
        <p:txBody>
          <a:bodyPr wrap="square" rtlCol="0">
            <a:spAutoFit/>
          </a:bodyPr>
          <a:lstStyle/>
          <a:p>
            <a:r>
              <a:rPr lang="en-AU" sz="800" dirty="0"/>
              <a:t>https://www.silverinstitute.org/global-silver-demand-forecasted-to-rise-to-1-2-billion-ounces-in-2024/</a:t>
            </a:r>
          </a:p>
        </p:txBody>
      </p:sp>
    </p:spTree>
    <p:extLst>
      <p:ext uri="{BB962C8B-B14F-4D97-AF65-F5344CB8AC3E}">
        <p14:creationId xmlns:p14="http://schemas.microsoft.com/office/powerpoint/2010/main" val="16784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E7FF7-4376-6A70-01AB-900A442EC81F}"/>
              </a:ext>
            </a:extLst>
          </p:cNvPr>
          <p:cNvSpPr>
            <a:spLocks noGrp="1"/>
          </p:cNvSpPr>
          <p:nvPr>
            <p:ph type="title"/>
          </p:nvPr>
        </p:nvSpPr>
        <p:spPr>
          <a:xfrm>
            <a:off x="385894" y="179590"/>
            <a:ext cx="7543800" cy="953472"/>
          </a:xfrm>
        </p:spPr>
        <p:txBody>
          <a:bodyPr/>
          <a:lstStyle/>
          <a:p>
            <a:r>
              <a:rPr lang="en-US" dirty="0"/>
              <a:t>Silver Supply &amp; Demand</a:t>
            </a:r>
            <a:endParaRPr lang="en-AU" dirty="0"/>
          </a:p>
        </p:txBody>
      </p:sp>
      <p:sp>
        <p:nvSpPr>
          <p:cNvPr id="4" name="Footer Placeholder 3">
            <a:extLst>
              <a:ext uri="{FF2B5EF4-FFF2-40B4-BE49-F238E27FC236}">
                <a16:creationId xmlns:a16="http://schemas.microsoft.com/office/drawing/2014/main" id="{E39B0B37-8492-4765-1D43-2956F6EDADB0}"/>
              </a:ext>
            </a:extLst>
          </p:cNvPr>
          <p:cNvSpPr>
            <a:spLocks noGrp="1"/>
          </p:cNvSpPr>
          <p:nvPr>
            <p:ph type="ftr" sz="quarter" idx="11"/>
          </p:nvPr>
        </p:nvSpPr>
        <p:spPr/>
        <p:txBody>
          <a:bodyPr/>
          <a:lstStyle/>
          <a:p>
            <a:r>
              <a:rPr lang="en-AU"/>
              <a:t>www.keldavis.com</a:t>
            </a:r>
            <a:endParaRPr lang="en-AU" dirty="0"/>
          </a:p>
        </p:txBody>
      </p:sp>
      <p:sp>
        <p:nvSpPr>
          <p:cNvPr id="7" name="TextBox 6">
            <a:extLst>
              <a:ext uri="{FF2B5EF4-FFF2-40B4-BE49-F238E27FC236}">
                <a16:creationId xmlns:a16="http://schemas.microsoft.com/office/drawing/2014/main" id="{020E36A1-377D-174A-1007-F3C798620D47}"/>
              </a:ext>
            </a:extLst>
          </p:cNvPr>
          <p:cNvSpPr txBox="1"/>
          <p:nvPr/>
        </p:nvSpPr>
        <p:spPr>
          <a:xfrm>
            <a:off x="385894" y="6030312"/>
            <a:ext cx="5796792" cy="215444"/>
          </a:xfrm>
          <a:prstGeom prst="rect">
            <a:avLst/>
          </a:prstGeom>
          <a:noFill/>
        </p:spPr>
        <p:txBody>
          <a:bodyPr wrap="square" rtlCol="0">
            <a:spAutoFit/>
          </a:bodyPr>
          <a:lstStyle/>
          <a:p>
            <a:r>
              <a:rPr lang="en-AU" sz="800" dirty="0"/>
              <a:t>https://www.silverinstitute.org/silver-supply-demand/</a:t>
            </a:r>
          </a:p>
        </p:txBody>
      </p:sp>
      <p:sp>
        <p:nvSpPr>
          <p:cNvPr id="8" name="TextBox 7">
            <a:extLst>
              <a:ext uri="{FF2B5EF4-FFF2-40B4-BE49-F238E27FC236}">
                <a16:creationId xmlns:a16="http://schemas.microsoft.com/office/drawing/2014/main" id="{505927DF-D045-2866-8B22-2AE1062CC996}"/>
              </a:ext>
            </a:extLst>
          </p:cNvPr>
          <p:cNvSpPr txBox="1"/>
          <p:nvPr/>
        </p:nvSpPr>
        <p:spPr>
          <a:xfrm>
            <a:off x="6711042" y="351064"/>
            <a:ext cx="2294164" cy="5478423"/>
          </a:xfrm>
          <a:prstGeom prst="rect">
            <a:avLst/>
          </a:prstGeom>
          <a:noFill/>
        </p:spPr>
        <p:txBody>
          <a:bodyPr wrap="square" rtlCol="0">
            <a:spAutoFit/>
          </a:bodyPr>
          <a:lstStyle/>
          <a:p>
            <a:r>
              <a:rPr lang="en-US" dirty="0"/>
              <a:t>What I am looking at.</a:t>
            </a:r>
          </a:p>
          <a:p>
            <a:endParaRPr lang="en-US" dirty="0"/>
          </a:p>
          <a:p>
            <a:r>
              <a:rPr lang="en-US" dirty="0"/>
              <a:t>Little mine expansion (closures in some countries) </a:t>
            </a:r>
          </a:p>
          <a:p>
            <a:endParaRPr lang="en-US" dirty="0"/>
          </a:p>
          <a:p>
            <a:r>
              <a:rPr lang="en-US" dirty="0"/>
              <a:t>It takes many years to get a silver mine up &amp; running.  </a:t>
            </a:r>
          </a:p>
          <a:p>
            <a:endParaRPr lang="en-US" dirty="0"/>
          </a:p>
          <a:p>
            <a:r>
              <a:rPr lang="en-US" dirty="0"/>
              <a:t>Global industrial demand exceeds all production by the year 2021 </a:t>
            </a:r>
          </a:p>
          <a:p>
            <a:endParaRPr lang="en-US" dirty="0"/>
          </a:p>
          <a:p>
            <a:r>
              <a:rPr lang="en-US" dirty="0"/>
              <a:t>Production shortfall is expanding, but price has not.</a:t>
            </a:r>
          </a:p>
          <a:p>
            <a:endParaRPr lang="en-US" dirty="0"/>
          </a:p>
          <a:p>
            <a:r>
              <a:rPr lang="en-US" dirty="0"/>
              <a:t>Significant price increase in the years 2026- 2029</a:t>
            </a:r>
          </a:p>
          <a:p>
            <a:endParaRPr lang="en-US" dirty="0"/>
          </a:p>
          <a:p>
            <a:r>
              <a:rPr lang="en-US" dirty="0"/>
              <a:t>I am giving you </a:t>
            </a:r>
            <a:r>
              <a:rPr lang="en-US" b="1" dirty="0"/>
              <a:t>early notice </a:t>
            </a:r>
            <a:r>
              <a:rPr lang="en-US" dirty="0"/>
              <a:t>of a pending ‘silver shortage’. I believe silver bars will become valuable </a:t>
            </a:r>
          </a:p>
          <a:p>
            <a:endParaRPr lang="en-US" dirty="0"/>
          </a:p>
          <a:p>
            <a:r>
              <a:rPr lang="en-US" dirty="0"/>
              <a:t>We stored large bars (100oz)  with 999.5% purity </a:t>
            </a:r>
          </a:p>
        </p:txBody>
      </p:sp>
      <p:pic>
        <p:nvPicPr>
          <p:cNvPr id="5" name="Picture 4">
            <a:extLst>
              <a:ext uri="{FF2B5EF4-FFF2-40B4-BE49-F238E27FC236}">
                <a16:creationId xmlns:a16="http://schemas.microsoft.com/office/drawing/2014/main" id="{73F82A54-0C10-8504-3FDD-B5F83B729B6F}"/>
              </a:ext>
            </a:extLst>
          </p:cNvPr>
          <p:cNvPicPr>
            <a:picLocks noChangeAspect="1"/>
          </p:cNvPicPr>
          <p:nvPr/>
        </p:nvPicPr>
        <p:blipFill>
          <a:blip r:embed="rId2"/>
          <a:stretch>
            <a:fillRect/>
          </a:stretch>
        </p:blipFill>
        <p:spPr>
          <a:xfrm>
            <a:off x="385894" y="1023937"/>
            <a:ext cx="6219825" cy="4810125"/>
          </a:xfrm>
          <a:prstGeom prst="rect">
            <a:avLst/>
          </a:prstGeom>
        </p:spPr>
      </p:pic>
    </p:spTree>
    <p:extLst>
      <p:ext uri="{BB962C8B-B14F-4D97-AF65-F5344CB8AC3E}">
        <p14:creationId xmlns:p14="http://schemas.microsoft.com/office/powerpoint/2010/main" val="137945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500"/>
                                        <p:tgtEl>
                                          <p:spTgt spid="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8" end="8"/>
                                            </p:txEl>
                                          </p:spTgt>
                                        </p:tgtEl>
                                        <p:attrNameLst>
                                          <p:attrName>style.visibility</p:attrName>
                                        </p:attrNameLst>
                                      </p:cBhvr>
                                      <p:to>
                                        <p:strVal val="visible"/>
                                      </p:to>
                                    </p:set>
                                    <p:animEffect transition="in" filter="fade">
                                      <p:cBhvr>
                                        <p:cTn id="27" dur="500"/>
                                        <p:tgtEl>
                                          <p:spTgt spid="8">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10" end="10"/>
                                            </p:txEl>
                                          </p:spTgt>
                                        </p:tgtEl>
                                        <p:attrNameLst>
                                          <p:attrName>style.visibility</p:attrName>
                                        </p:attrNameLst>
                                      </p:cBhvr>
                                      <p:to>
                                        <p:strVal val="visible"/>
                                      </p:to>
                                    </p:set>
                                    <p:animEffect transition="in" filter="fade">
                                      <p:cBhvr>
                                        <p:cTn id="32" dur="500"/>
                                        <p:tgtEl>
                                          <p:spTgt spid="8">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12" end="12"/>
                                            </p:txEl>
                                          </p:spTgt>
                                        </p:tgtEl>
                                        <p:attrNameLst>
                                          <p:attrName>style.visibility</p:attrName>
                                        </p:attrNameLst>
                                      </p:cBhvr>
                                      <p:to>
                                        <p:strVal val="visible"/>
                                      </p:to>
                                    </p:set>
                                    <p:animEffect transition="in" filter="fade">
                                      <p:cBhvr>
                                        <p:cTn id="37" dur="500"/>
                                        <p:tgtEl>
                                          <p:spTgt spid="8">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xEl>
                                              <p:pRg st="14" end="14"/>
                                            </p:txEl>
                                          </p:spTgt>
                                        </p:tgtEl>
                                        <p:attrNameLst>
                                          <p:attrName>style.visibility</p:attrName>
                                        </p:attrNameLst>
                                      </p:cBhvr>
                                      <p:to>
                                        <p:strVal val="visible"/>
                                      </p:to>
                                    </p:set>
                                    <p:animEffect transition="in" filter="fade">
                                      <p:cBhvr>
                                        <p:cTn id="42" dur="500"/>
                                        <p:tgtEl>
                                          <p:spTgt spid="8">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remium Photo | Accountant meeting team in office room. concept finance and  accounting">
            <a:extLst>
              <a:ext uri="{FF2B5EF4-FFF2-40B4-BE49-F238E27FC236}">
                <a16:creationId xmlns:a16="http://schemas.microsoft.com/office/drawing/2014/main" id="{D1752A61-F83A-5CB9-E4C5-E6BE8597EF65}"/>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0" y="-10536"/>
            <a:ext cx="9144000" cy="609113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35C3556-E848-758F-5C7C-193A3A4AC671}"/>
              </a:ext>
            </a:extLst>
          </p:cNvPr>
          <p:cNvSpPr>
            <a:spLocks noGrp="1"/>
          </p:cNvSpPr>
          <p:nvPr>
            <p:ph type="title"/>
          </p:nvPr>
        </p:nvSpPr>
        <p:spPr>
          <a:xfrm>
            <a:off x="327660" y="152400"/>
            <a:ext cx="8039100" cy="781285"/>
          </a:xfrm>
        </p:spPr>
        <p:txBody>
          <a:bodyPr>
            <a:normAutofit fontScale="90000"/>
          </a:bodyPr>
          <a:lstStyle/>
          <a:p>
            <a:r>
              <a:rPr lang="en-US" sz="3200" b="1" dirty="0" err="1"/>
              <a:t>EoFY</a:t>
            </a:r>
            <a:r>
              <a:rPr lang="en-US" sz="3200" b="1" dirty="0"/>
              <a:t> - Tricks for Capital Gains and Income Distributions</a:t>
            </a:r>
            <a:endParaRPr lang="en-AU" sz="3200" b="1" dirty="0"/>
          </a:p>
        </p:txBody>
      </p:sp>
      <p:sp>
        <p:nvSpPr>
          <p:cNvPr id="4" name="Footer Placeholder 3">
            <a:extLst>
              <a:ext uri="{FF2B5EF4-FFF2-40B4-BE49-F238E27FC236}">
                <a16:creationId xmlns:a16="http://schemas.microsoft.com/office/drawing/2014/main" id="{AB16F398-B857-E4EC-A9A9-689E1A7EE62E}"/>
              </a:ext>
            </a:extLst>
          </p:cNvPr>
          <p:cNvSpPr>
            <a:spLocks noGrp="1"/>
          </p:cNvSpPr>
          <p:nvPr>
            <p:ph type="ftr" sz="quarter" idx="11"/>
          </p:nvPr>
        </p:nvSpPr>
        <p:spPr/>
        <p:txBody>
          <a:bodyPr/>
          <a:lstStyle/>
          <a:p>
            <a:r>
              <a:rPr lang="en-AU"/>
              <a:t>www.keldavis.com</a:t>
            </a:r>
            <a:endParaRPr lang="en-AU" dirty="0"/>
          </a:p>
        </p:txBody>
      </p:sp>
      <p:sp>
        <p:nvSpPr>
          <p:cNvPr id="5" name="TextBox 4">
            <a:extLst>
              <a:ext uri="{FF2B5EF4-FFF2-40B4-BE49-F238E27FC236}">
                <a16:creationId xmlns:a16="http://schemas.microsoft.com/office/drawing/2014/main" id="{5391A36A-FF6D-1AF6-1A3B-D0004D7431FB}"/>
              </a:ext>
            </a:extLst>
          </p:cNvPr>
          <p:cNvSpPr txBox="1"/>
          <p:nvPr/>
        </p:nvSpPr>
        <p:spPr>
          <a:xfrm>
            <a:off x="508000" y="4735747"/>
            <a:ext cx="7396701" cy="1600438"/>
          </a:xfrm>
          <a:prstGeom prst="rect">
            <a:avLst/>
          </a:prstGeom>
          <a:noFill/>
        </p:spPr>
        <p:txBody>
          <a:bodyPr wrap="square" rtlCol="0">
            <a:spAutoFit/>
          </a:bodyPr>
          <a:lstStyle/>
          <a:p>
            <a:pPr algn="l"/>
            <a:r>
              <a:rPr lang="en-US" b="0" i="0" dirty="0">
                <a:effectLst/>
                <a:highlight>
                  <a:srgbClr val="FFFFFF"/>
                </a:highlight>
                <a:latin typeface="Inter"/>
              </a:rPr>
              <a:t>From 1 July 2024, the proposed tax cuts will:</a:t>
            </a:r>
          </a:p>
          <a:p>
            <a:pPr algn="l">
              <a:buFont typeface="Arial" panose="020B0604020202020204" pitchFamily="34" charset="0"/>
              <a:buChar char="•"/>
            </a:pPr>
            <a:r>
              <a:rPr lang="en-US" b="0" i="0" dirty="0">
                <a:effectLst/>
                <a:highlight>
                  <a:srgbClr val="FFFFFF"/>
                </a:highlight>
                <a:latin typeface="Inter"/>
              </a:rPr>
              <a:t>reduce the 19 per cent tax rate to 16 per cent</a:t>
            </a:r>
          </a:p>
          <a:p>
            <a:pPr algn="l">
              <a:buFont typeface="Arial" panose="020B0604020202020204" pitchFamily="34" charset="0"/>
              <a:buChar char="•"/>
            </a:pPr>
            <a:r>
              <a:rPr lang="en-US" b="0" i="0" dirty="0">
                <a:effectLst/>
                <a:highlight>
                  <a:srgbClr val="FFFFFF"/>
                </a:highlight>
                <a:latin typeface="Inter"/>
              </a:rPr>
              <a:t>reduce the 32.5 per cent tax rate to 30 per cent</a:t>
            </a:r>
          </a:p>
          <a:p>
            <a:pPr algn="l">
              <a:buFont typeface="Arial" panose="020B0604020202020204" pitchFamily="34" charset="0"/>
              <a:buChar char="•"/>
            </a:pPr>
            <a:r>
              <a:rPr lang="en-US" b="0" i="0" dirty="0">
                <a:effectLst/>
                <a:highlight>
                  <a:srgbClr val="FFFFFF"/>
                </a:highlight>
                <a:latin typeface="Inter"/>
              </a:rPr>
              <a:t>increase the threshold above which the 37 per cent tax rate applies from $120,000 to $135,000</a:t>
            </a:r>
          </a:p>
          <a:p>
            <a:pPr algn="l">
              <a:buFont typeface="Arial" panose="020B0604020202020204" pitchFamily="34" charset="0"/>
              <a:buChar char="•"/>
            </a:pPr>
            <a:r>
              <a:rPr lang="en-US" b="0" i="0" dirty="0">
                <a:effectLst/>
                <a:highlight>
                  <a:srgbClr val="FFFFFF"/>
                </a:highlight>
                <a:latin typeface="Inter"/>
              </a:rPr>
              <a:t>increase the threshold above which the 45 per cent tax rate applies from $180,000 to $190,000.</a:t>
            </a:r>
          </a:p>
          <a:p>
            <a:pPr algn="l">
              <a:buFont typeface="Arial" panose="020B0604020202020204" pitchFamily="34" charset="0"/>
              <a:buChar char="•"/>
            </a:pPr>
            <a:endParaRPr lang="en-US" dirty="0">
              <a:highlight>
                <a:srgbClr val="FFFFFF"/>
              </a:highlight>
              <a:latin typeface="Inter"/>
            </a:endParaRPr>
          </a:p>
          <a:p>
            <a:pPr algn="l">
              <a:buFont typeface="Arial" panose="020B0604020202020204" pitchFamily="34" charset="0"/>
              <a:buChar char="•"/>
            </a:pPr>
            <a:r>
              <a:rPr lang="en-US" dirty="0">
                <a:hlinkClick r:id="rId3"/>
              </a:rPr>
              <a:t>Individual income tax rates and threshold changes | Australian Taxation Office (ato.gov.au)</a:t>
            </a:r>
            <a:endParaRPr lang="en-US" b="0" i="0" dirty="0">
              <a:effectLst/>
              <a:highlight>
                <a:srgbClr val="FFFFFF"/>
              </a:highlight>
              <a:latin typeface="Inter"/>
            </a:endParaRPr>
          </a:p>
        </p:txBody>
      </p:sp>
      <p:sp>
        <p:nvSpPr>
          <p:cNvPr id="6" name="TextBox 5">
            <a:extLst>
              <a:ext uri="{FF2B5EF4-FFF2-40B4-BE49-F238E27FC236}">
                <a16:creationId xmlns:a16="http://schemas.microsoft.com/office/drawing/2014/main" id="{2A53746F-0CB5-9B52-DAA1-1CFBFDEB76D6}"/>
              </a:ext>
            </a:extLst>
          </p:cNvPr>
          <p:cNvSpPr txBox="1"/>
          <p:nvPr/>
        </p:nvSpPr>
        <p:spPr>
          <a:xfrm>
            <a:off x="508000" y="1065001"/>
            <a:ext cx="8039100" cy="3539430"/>
          </a:xfrm>
          <a:prstGeom prst="rect">
            <a:avLst/>
          </a:prstGeom>
          <a:noFill/>
        </p:spPr>
        <p:txBody>
          <a:bodyPr wrap="square" rtlCol="0">
            <a:spAutoFit/>
          </a:bodyPr>
          <a:lstStyle/>
          <a:p>
            <a:r>
              <a:rPr lang="en-US" b="1" dirty="0"/>
              <a:t>Sharing the personal strategy I used one FY. </a:t>
            </a:r>
          </a:p>
          <a:p>
            <a:pPr marL="285750" indent="-285750">
              <a:buFont typeface="Wingdings" panose="05000000000000000000" pitchFamily="2" charset="2"/>
              <a:buChar char="Ø"/>
            </a:pPr>
            <a:r>
              <a:rPr lang="en-US" dirty="0"/>
              <a:t> Advance paying bills (Rates, water bills, insurance, land tax </a:t>
            </a:r>
            <a:r>
              <a:rPr lang="en-US" dirty="0" err="1"/>
              <a:t>etc</a:t>
            </a:r>
            <a:r>
              <a:rPr lang="en-US" dirty="0"/>
              <a:t>) in the trusts</a:t>
            </a:r>
          </a:p>
          <a:p>
            <a:pPr marL="285750" indent="-285750">
              <a:buFont typeface="Wingdings" panose="05000000000000000000" pitchFamily="2" charset="2"/>
              <a:buChar char="Ø"/>
            </a:pPr>
            <a:r>
              <a:rPr lang="en-US" dirty="0"/>
              <a:t> Refresh (or repair) properties during the FY, thereby increasing expenses, and temporally reducing rental income. (6 weeks)  </a:t>
            </a:r>
          </a:p>
          <a:p>
            <a:pPr marL="285750" indent="-285750">
              <a:buFont typeface="Wingdings" panose="05000000000000000000" pitchFamily="2" charset="2"/>
              <a:buChar char="Ø"/>
            </a:pPr>
            <a:r>
              <a:rPr lang="en-US" dirty="0"/>
              <a:t>Higher rent received once new tenant identified.  </a:t>
            </a:r>
          </a:p>
          <a:p>
            <a:pPr marL="285750" indent="-285750">
              <a:buFont typeface="Wingdings" panose="05000000000000000000" pitchFamily="2" charset="2"/>
              <a:buChar char="Ø"/>
            </a:pPr>
            <a:r>
              <a:rPr lang="en-US" dirty="0"/>
              <a:t> Thereby reduced the “income component” of distribution to minimum.</a:t>
            </a:r>
          </a:p>
          <a:p>
            <a:pPr marL="285750" indent="-285750">
              <a:buFont typeface="Wingdings" panose="05000000000000000000" pitchFamily="2" charset="2"/>
              <a:buChar char="Ø"/>
            </a:pPr>
            <a:r>
              <a:rPr lang="en-US" dirty="0"/>
              <a:t> Distributed the significant ‘capital gains’ (for maximum benefit using the 50% discounts &amp; tax thresholds) </a:t>
            </a:r>
          </a:p>
          <a:p>
            <a:r>
              <a:rPr lang="en-US" b="1" dirty="0"/>
              <a:t>The next FY</a:t>
            </a:r>
          </a:p>
          <a:p>
            <a:pPr marL="285750" indent="-285750">
              <a:buFont typeface="Wingdings" panose="05000000000000000000" pitchFamily="2" charset="2"/>
              <a:buChar char="Ø"/>
            </a:pPr>
            <a:r>
              <a:rPr lang="en-US" dirty="0"/>
              <a:t> Higher rent from the repairs / refresh. (greater income) </a:t>
            </a:r>
          </a:p>
          <a:p>
            <a:pPr marL="285750" indent="-285750">
              <a:buFont typeface="Wingdings" panose="05000000000000000000" pitchFamily="2" charset="2"/>
              <a:buChar char="Ø"/>
            </a:pPr>
            <a:r>
              <a:rPr lang="en-US" dirty="0"/>
              <a:t> Little capital gains this FY, </a:t>
            </a:r>
          </a:p>
          <a:p>
            <a:pPr marL="285750" indent="-285750">
              <a:buFont typeface="Wingdings" panose="05000000000000000000" pitchFamily="2" charset="2"/>
              <a:buChar char="Ø"/>
            </a:pPr>
            <a:r>
              <a:rPr lang="en-US" dirty="0"/>
              <a:t> Return to ‘income profits’ as the main distribution, expenses prepaid therefore higher distribution for the FY. </a:t>
            </a:r>
          </a:p>
          <a:p>
            <a:pPr marL="285750" indent="-285750">
              <a:buFont typeface="Wingdings" panose="05000000000000000000" pitchFamily="2" charset="2"/>
              <a:buChar char="Ø"/>
            </a:pPr>
            <a:r>
              <a:rPr lang="en-US" dirty="0"/>
              <a:t>Another option - Tax rates lower next FY so then distributions incur less tax. (consider if worth it) </a:t>
            </a:r>
          </a:p>
          <a:p>
            <a:pPr marL="285750" indent="-285750">
              <a:buFont typeface="Wingdings" panose="05000000000000000000" pitchFamily="2" charset="2"/>
              <a:buChar char="Ø"/>
            </a:pPr>
            <a:r>
              <a:rPr lang="en-US" dirty="0"/>
              <a:t>You need to plan your business activities 2 years ahead </a:t>
            </a:r>
          </a:p>
          <a:p>
            <a:endParaRPr lang="en-AU" dirty="0"/>
          </a:p>
        </p:txBody>
      </p:sp>
    </p:spTree>
    <p:extLst>
      <p:ext uri="{BB962C8B-B14F-4D97-AF65-F5344CB8AC3E}">
        <p14:creationId xmlns:p14="http://schemas.microsoft.com/office/powerpoint/2010/main" val="191268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fade">
                                      <p:cBhvr>
                                        <p:cTn id="52" dur="500"/>
                                        <p:tgtEl>
                                          <p:spTgt spid="6">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10" end="10"/>
                                            </p:txEl>
                                          </p:spTgt>
                                        </p:tgtEl>
                                        <p:attrNameLst>
                                          <p:attrName>style.visibility</p:attrName>
                                        </p:attrNameLst>
                                      </p:cBhvr>
                                      <p:to>
                                        <p:strVal val="visible"/>
                                      </p:to>
                                    </p:set>
                                    <p:animEffect transition="in" filter="fade">
                                      <p:cBhvr>
                                        <p:cTn id="57" dur="500"/>
                                        <p:tgtEl>
                                          <p:spTgt spid="6">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
                                            <p:txEl>
                                              <p:pRg st="11" end="11"/>
                                            </p:txEl>
                                          </p:spTgt>
                                        </p:tgtEl>
                                        <p:attrNameLst>
                                          <p:attrName>style.visibility</p:attrName>
                                        </p:attrNameLst>
                                      </p:cBhvr>
                                      <p:to>
                                        <p:strVal val="visible"/>
                                      </p:to>
                                    </p:set>
                                    <p:animEffect transition="in" filter="fade">
                                      <p:cBhvr>
                                        <p:cTn id="62" dur="500"/>
                                        <p:tgtEl>
                                          <p:spTgt spid="6">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0" end="0"/>
                                            </p:txEl>
                                          </p:spTgt>
                                        </p:tgtEl>
                                        <p:attrNameLst>
                                          <p:attrName>style.visibility</p:attrName>
                                        </p:attrNameLst>
                                      </p:cBhvr>
                                      <p:to>
                                        <p:strVal val="visible"/>
                                      </p:to>
                                    </p:set>
                                    <p:animEffect transition="in" filter="fade">
                                      <p:cBhvr>
                                        <p:cTn id="67" dur="500"/>
                                        <p:tgtEl>
                                          <p:spTgt spid="5">
                                            <p:txEl>
                                              <p:pRg st="0" end="0"/>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5">
                                            <p:txEl>
                                              <p:pRg st="1" end="1"/>
                                            </p:txEl>
                                          </p:spTgt>
                                        </p:tgtEl>
                                        <p:attrNameLst>
                                          <p:attrName>style.visibility</p:attrName>
                                        </p:attrNameLst>
                                      </p:cBhvr>
                                      <p:to>
                                        <p:strVal val="visible"/>
                                      </p:to>
                                    </p:set>
                                    <p:animEffect transition="in" filter="fade">
                                      <p:cBhvr>
                                        <p:cTn id="70" dur="500"/>
                                        <p:tgtEl>
                                          <p:spTgt spid="5">
                                            <p:txEl>
                                              <p:pRg st="1" end="1"/>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5">
                                            <p:txEl>
                                              <p:pRg st="2" end="2"/>
                                            </p:txEl>
                                          </p:spTgt>
                                        </p:tgtEl>
                                        <p:attrNameLst>
                                          <p:attrName>style.visibility</p:attrName>
                                        </p:attrNameLst>
                                      </p:cBhvr>
                                      <p:to>
                                        <p:strVal val="visible"/>
                                      </p:to>
                                    </p:set>
                                    <p:animEffect transition="in" filter="fade">
                                      <p:cBhvr>
                                        <p:cTn id="73" dur="500"/>
                                        <p:tgtEl>
                                          <p:spTgt spid="5">
                                            <p:txEl>
                                              <p:pRg st="2" end="2"/>
                                            </p:txEl>
                                          </p:spTgt>
                                        </p:tgtEl>
                                      </p:cBhvr>
                                    </p:animEffect>
                                  </p:childTnLst>
                                </p:cTn>
                              </p:par>
                              <p:par>
                                <p:cTn id="74" presetID="10" presetClass="entr" presetSubtype="0" fill="hold" nodeType="withEffect">
                                  <p:stCondLst>
                                    <p:cond delay="0"/>
                                  </p:stCondLst>
                                  <p:childTnLst>
                                    <p:set>
                                      <p:cBhvr>
                                        <p:cTn id="75" dur="1" fill="hold">
                                          <p:stCondLst>
                                            <p:cond delay="0"/>
                                          </p:stCondLst>
                                        </p:cTn>
                                        <p:tgtEl>
                                          <p:spTgt spid="5">
                                            <p:txEl>
                                              <p:pRg st="3" end="3"/>
                                            </p:txEl>
                                          </p:spTgt>
                                        </p:tgtEl>
                                        <p:attrNameLst>
                                          <p:attrName>style.visibility</p:attrName>
                                        </p:attrNameLst>
                                      </p:cBhvr>
                                      <p:to>
                                        <p:strVal val="visible"/>
                                      </p:to>
                                    </p:set>
                                    <p:animEffect transition="in" filter="fade">
                                      <p:cBhvr>
                                        <p:cTn id="76" dur="500"/>
                                        <p:tgtEl>
                                          <p:spTgt spid="5">
                                            <p:txEl>
                                              <p:pRg st="3" end="3"/>
                                            </p:txEl>
                                          </p:spTgt>
                                        </p:tgtEl>
                                      </p:cBhvr>
                                    </p:animEffect>
                                  </p:childTnLst>
                                </p:cTn>
                              </p:par>
                              <p:par>
                                <p:cTn id="77" presetID="10" presetClass="entr" presetSubtype="0" fill="hold" nodeType="withEffect">
                                  <p:stCondLst>
                                    <p:cond delay="0"/>
                                  </p:stCondLst>
                                  <p:childTnLst>
                                    <p:set>
                                      <p:cBhvr>
                                        <p:cTn id="78" dur="1" fill="hold">
                                          <p:stCondLst>
                                            <p:cond delay="0"/>
                                          </p:stCondLst>
                                        </p:cTn>
                                        <p:tgtEl>
                                          <p:spTgt spid="5">
                                            <p:txEl>
                                              <p:pRg st="4" end="4"/>
                                            </p:txEl>
                                          </p:spTgt>
                                        </p:tgtEl>
                                        <p:attrNameLst>
                                          <p:attrName>style.visibility</p:attrName>
                                        </p:attrNameLst>
                                      </p:cBhvr>
                                      <p:to>
                                        <p:strVal val="visible"/>
                                      </p:to>
                                    </p:set>
                                    <p:animEffect transition="in" filter="fade">
                                      <p:cBhvr>
                                        <p:cTn id="7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F9345-271C-D719-7797-64AA43003B75}"/>
              </a:ext>
            </a:extLst>
          </p:cNvPr>
          <p:cNvPicPr>
            <a:picLocks noChangeAspect="1"/>
          </p:cNvPicPr>
          <p:nvPr/>
        </p:nvPicPr>
        <p:blipFill>
          <a:blip r:embed="rId2"/>
          <a:stretch>
            <a:fillRect/>
          </a:stretch>
        </p:blipFill>
        <p:spPr>
          <a:xfrm>
            <a:off x="0" y="116135"/>
            <a:ext cx="9144000" cy="6343650"/>
          </a:xfrm>
          <a:prstGeom prst="rect">
            <a:avLst/>
          </a:prstGeom>
        </p:spPr>
      </p:pic>
      <p:sp>
        <p:nvSpPr>
          <p:cNvPr id="4" name="Footer Placeholder 3">
            <a:extLst>
              <a:ext uri="{FF2B5EF4-FFF2-40B4-BE49-F238E27FC236}">
                <a16:creationId xmlns:a16="http://schemas.microsoft.com/office/drawing/2014/main" id="{CF50CEE8-9E6C-C5F3-2F9B-FF51F816032E}"/>
              </a:ext>
            </a:extLst>
          </p:cNvPr>
          <p:cNvSpPr>
            <a:spLocks noGrp="1"/>
          </p:cNvSpPr>
          <p:nvPr>
            <p:ph type="ftr" sz="quarter" idx="11"/>
          </p:nvPr>
        </p:nvSpPr>
        <p:spPr>
          <a:xfrm>
            <a:off x="2764638" y="6459785"/>
            <a:ext cx="3617103" cy="365125"/>
          </a:xfrm>
        </p:spPr>
        <p:txBody>
          <a:bodyPr vert="horz" lIns="91440" tIns="45720" rIns="91440" bIns="45720" rtlCol="0" anchor="ctr">
            <a:normAutofit/>
          </a:bodyPr>
          <a:lstStyle/>
          <a:p>
            <a:pPr defTabSz="457200">
              <a:spcAft>
                <a:spcPts val="600"/>
              </a:spcAft>
            </a:pPr>
            <a:r>
              <a:rPr lang="en-US" kern="1200" cap="all" baseline="0">
                <a:solidFill>
                  <a:srgbClr val="FFFFFF"/>
                </a:solidFill>
                <a:latin typeface="+mn-lt"/>
                <a:ea typeface="+mn-ea"/>
                <a:cs typeface="+mn-cs"/>
              </a:rPr>
              <a:t>www.keldavis.com</a:t>
            </a:r>
          </a:p>
        </p:txBody>
      </p:sp>
      <p:sp>
        <p:nvSpPr>
          <p:cNvPr id="8" name="TextBox 7">
            <a:extLst>
              <a:ext uri="{FF2B5EF4-FFF2-40B4-BE49-F238E27FC236}">
                <a16:creationId xmlns:a16="http://schemas.microsoft.com/office/drawing/2014/main" id="{3E2AD278-C3F2-36E3-5E59-EEA02EB26A7B}"/>
              </a:ext>
            </a:extLst>
          </p:cNvPr>
          <p:cNvSpPr txBox="1"/>
          <p:nvPr/>
        </p:nvSpPr>
        <p:spPr>
          <a:xfrm>
            <a:off x="526774" y="257175"/>
            <a:ext cx="7759976" cy="461665"/>
          </a:xfrm>
          <a:prstGeom prst="rect">
            <a:avLst/>
          </a:prstGeom>
          <a:noFill/>
        </p:spPr>
        <p:txBody>
          <a:bodyPr wrap="square" rtlCol="0">
            <a:spAutoFit/>
          </a:bodyPr>
          <a:lstStyle/>
          <a:p>
            <a:r>
              <a:rPr lang="en-US" sz="2400" dirty="0"/>
              <a:t>Revision - Example Shared from the Capital Gain Education</a:t>
            </a:r>
            <a:endParaRPr lang="en-AU" sz="2400" dirty="0"/>
          </a:p>
        </p:txBody>
      </p:sp>
      <p:sp>
        <p:nvSpPr>
          <p:cNvPr id="9" name="TextBox 8">
            <a:extLst>
              <a:ext uri="{FF2B5EF4-FFF2-40B4-BE49-F238E27FC236}">
                <a16:creationId xmlns:a16="http://schemas.microsoft.com/office/drawing/2014/main" id="{6B0C9531-86F7-B1A8-2CC6-9A9249A6C088}"/>
              </a:ext>
            </a:extLst>
          </p:cNvPr>
          <p:cNvSpPr txBox="1"/>
          <p:nvPr/>
        </p:nvSpPr>
        <p:spPr>
          <a:xfrm>
            <a:off x="4972050" y="4841875"/>
            <a:ext cx="3568700" cy="830997"/>
          </a:xfrm>
          <a:prstGeom prst="rect">
            <a:avLst/>
          </a:prstGeom>
          <a:noFill/>
        </p:spPr>
        <p:txBody>
          <a:bodyPr wrap="square" rtlCol="0">
            <a:spAutoFit/>
          </a:bodyPr>
          <a:lstStyle/>
          <a:p>
            <a:r>
              <a:rPr lang="en-US" sz="1600" dirty="0"/>
              <a:t>Another Trust produced capital gains, so removed (shifted) profit distributions as shown in this example memo.</a:t>
            </a:r>
            <a:endParaRPr lang="en-AU" sz="1600" dirty="0"/>
          </a:p>
        </p:txBody>
      </p:sp>
    </p:spTree>
    <p:extLst>
      <p:ext uri="{BB962C8B-B14F-4D97-AF65-F5344CB8AC3E}">
        <p14:creationId xmlns:p14="http://schemas.microsoft.com/office/powerpoint/2010/main" val="140611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D199F95222654491149C5A20AFC3AE" ma:contentTypeVersion="4" ma:contentTypeDescription="Create a new document." ma:contentTypeScope="" ma:versionID="f7565d13dd04ca82e4866c02f9fd1e4e">
  <xsd:schema xmlns:xsd="http://www.w3.org/2001/XMLSchema" xmlns:xs="http://www.w3.org/2001/XMLSchema" xmlns:p="http://schemas.microsoft.com/office/2006/metadata/properties" xmlns:ns3="28585021-bbaa-4e3f-a8de-0270b90afb7e" targetNamespace="http://schemas.microsoft.com/office/2006/metadata/properties" ma:root="true" ma:fieldsID="33d488d80a2ceb2a21e5f98cc634c81b" ns3:_="">
    <xsd:import namespace="28585021-bbaa-4e3f-a8de-0270b90afb7e"/>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585021-bbaa-4e3f-a8de-0270b90afb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FF9CBD-2279-4DFB-AF9D-8EB35A2B28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585021-bbaa-4e3f-a8de-0270b90afb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8685E4-3729-45E9-832D-07769226803C}">
  <ds:schemaRefs>
    <ds:schemaRef ds:uri="http://schemas.openxmlformats.org/package/2006/metadata/core-properties"/>
    <ds:schemaRef ds:uri="http://purl.org/dc/dcmitype/"/>
    <ds:schemaRef ds:uri="http://schemas.microsoft.com/office/infopath/2007/PartnerControls"/>
    <ds:schemaRef ds:uri="28585021-bbaa-4e3f-a8de-0270b90afb7e"/>
    <ds:schemaRef ds:uri="http://schemas.microsoft.com/office/2006/documentManagement/types"/>
    <ds:schemaRef ds:uri="http://purl.org/dc/elements/1.1/"/>
    <ds:schemaRef ds:uri="http://schemas.microsoft.com/office/2006/metadata/properties"/>
    <ds:schemaRef ds:uri="http://purl.org/dc/terms/"/>
    <ds:schemaRef ds:uri="http://www.w3.org/XML/1998/namespace"/>
  </ds:schemaRefs>
</ds:datastoreItem>
</file>

<file path=customXml/itemProps3.xml><?xml version="1.0" encoding="utf-8"?>
<ds:datastoreItem xmlns:ds="http://schemas.openxmlformats.org/officeDocument/2006/customXml" ds:itemID="{D6BA515A-D034-4F5B-925F-C6DA781447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0</TotalTime>
  <Words>5045</Words>
  <Application>Microsoft Office PowerPoint</Application>
  <PresentationFormat>On-screen Show (4:3)</PresentationFormat>
  <Paragraphs>455</Paragraphs>
  <Slides>33</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33</vt:i4>
      </vt:variant>
    </vt:vector>
  </HeadingPairs>
  <TitlesOfParts>
    <vt:vector size="46" baseType="lpstr">
      <vt:lpstr>__untitledSansFont_bedf3f</vt:lpstr>
      <vt:lpstr>-apple-system</vt:lpstr>
      <vt:lpstr>Aptos</vt:lpstr>
      <vt:lpstr>Aptos Narrow</vt:lpstr>
      <vt:lpstr>Arial</vt:lpstr>
      <vt:lpstr>Calibri</vt:lpstr>
      <vt:lpstr>Calibri Light</vt:lpstr>
      <vt:lpstr>Conv_museosans-500</vt:lpstr>
      <vt:lpstr>Inter</vt:lpstr>
      <vt:lpstr>optimized montserrat</vt:lpstr>
      <vt:lpstr>Times New Roman</vt:lpstr>
      <vt:lpstr>Wingdings</vt:lpstr>
      <vt:lpstr>Retrospect</vt:lpstr>
      <vt:lpstr>Insider Community # 64 </vt:lpstr>
      <vt:lpstr>Providing Education (Not advice)</vt:lpstr>
      <vt:lpstr>PowerPoint Presentation</vt:lpstr>
      <vt:lpstr>NZ Tax Law revoked 2024 -2025</vt:lpstr>
      <vt:lpstr>Rental Property Opportunities</vt:lpstr>
      <vt:lpstr>Silver Demand Rises</vt:lpstr>
      <vt:lpstr>Silver Supply &amp; Demand</vt:lpstr>
      <vt:lpstr>EoFY - Tricks for Capital Gains and Income Distributions</vt:lpstr>
      <vt:lpstr>PowerPoint Presentation</vt:lpstr>
      <vt:lpstr>My Forecast</vt:lpstr>
      <vt:lpstr>June 2021 - 3 years community 70 lessons</vt:lpstr>
      <vt:lpstr>Fast Track</vt:lpstr>
      <vt:lpstr>Robert Kiyosaki’s Questions</vt:lpstr>
      <vt:lpstr>The Driver - Western Countries </vt:lpstr>
      <vt:lpstr>Consider - 3 Different Global Tax Strategies</vt:lpstr>
      <vt:lpstr>‘Fast Track’ Dreams (Game Options)</vt:lpstr>
      <vt:lpstr>Personal Plan Update AUS </vt:lpstr>
      <vt:lpstr>Australia</vt:lpstr>
      <vt:lpstr>Sharing Thought Process &amp; Budget</vt:lpstr>
      <vt:lpstr>Banking</vt:lpstr>
      <vt:lpstr>Enquiries – Swiss Residency</vt:lpstr>
      <vt:lpstr>Swiss Bank Account </vt:lpstr>
      <vt:lpstr>Italian Bank Account €</vt:lpstr>
      <vt:lpstr>Italy CoF / Passport</vt:lpstr>
      <vt:lpstr>Fiscal Resident</vt:lpstr>
      <vt:lpstr>Resident in Italy</vt:lpstr>
      <vt:lpstr>Foreign Held Assets</vt:lpstr>
      <vt:lpstr>Property Wealth Tax</vt:lpstr>
      <vt:lpstr>Yearly  Italian Tax Implications </vt:lpstr>
      <vt:lpstr>Elective Resident  </vt:lpstr>
      <vt:lpstr>What is the 7% flat tax in Italy?</vt:lpstr>
      <vt:lpstr>7% Flat Tax incentive for retirees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2014-03-06T02:05:02Z</dcterms:created>
  <dcterms:modified xsi:type="dcterms:W3CDTF">2024-05-21T10:37:29Z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TC034629029991</vt:lpwstr>
  </property>
  <property fmtid="{D5CDD505-2E9C-101B-9397-08002B2CF9AE}" pid="3" name="ContentTypeId">
    <vt:lpwstr>0x0101004CD199F95222654491149C5A20AFC3AE</vt:lpwstr>
  </property>
</Properties>
</file>